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945" r:id="rId2"/>
    <p:sldId id="946" r:id="rId3"/>
    <p:sldId id="947" r:id="rId4"/>
    <p:sldId id="948" r:id="rId5"/>
    <p:sldId id="1007" r:id="rId6"/>
    <p:sldId id="949" r:id="rId7"/>
    <p:sldId id="950" r:id="rId8"/>
    <p:sldId id="951" r:id="rId9"/>
    <p:sldId id="952" r:id="rId10"/>
    <p:sldId id="953" r:id="rId11"/>
    <p:sldId id="954" r:id="rId12"/>
    <p:sldId id="955" r:id="rId13"/>
    <p:sldId id="956" r:id="rId14"/>
    <p:sldId id="957" r:id="rId15"/>
    <p:sldId id="958" r:id="rId16"/>
    <p:sldId id="959" r:id="rId17"/>
    <p:sldId id="960" r:id="rId18"/>
    <p:sldId id="961" r:id="rId19"/>
    <p:sldId id="962" r:id="rId20"/>
    <p:sldId id="963" r:id="rId21"/>
    <p:sldId id="964" r:id="rId22"/>
    <p:sldId id="965" r:id="rId23"/>
    <p:sldId id="966" r:id="rId24"/>
    <p:sldId id="967" r:id="rId25"/>
    <p:sldId id="968" r:id="rId26"/>
    <p:sldId id="969" r:id="rId27"/>
    <p:sldId id="970" r:id="rId28"/>
    <p:sldId id="971" r:id="rId29"/>
    <p:sldId id="972" r:id="rId30"/>
    <p:sldId id="973" r:id="rId31"/>
    <p:sldId id="974" r:id="rId32"/>
    <p:sldId id="975" r:id="rId33"/>
    <p:sldId id="1008" r:id="rId34"/>
    <p:sldId id="1011" r:id="rId35"/>
    <p:sldId id="1009" r:id="rId36"/>
    <p:sldId id="1010" r:id="rId37"/>
    <p:sldId id="1012" r:id="rId38"/>
    <p:sldId id="976" r:id="rId39"/>
    <p:sldId id="977" r:id="rId40"/>
    <p:sldId id="978" r:id="rId41"/>
    <p:sldId id="979" r:id="rId42"/>
    <p:sldId id="980" r:id="rId43"/>
    <p:sldId id="981" r:id="rId44"/>
    <p:sldId id="982" r:id="rId45"/>
    <p:sldId id="983" r:id="rId46"/>
    <p:sldId id="984" r:id="rId47"/>
    <p:sldId id="985" r:id="rId48"/>
    <p:sldId id="986" r:id="rId49"/>
    <p:sldId id="987" r:id="rId50"/>
    <p:sldId id="991" r:id="rId51"/>
    <p:sldId id="1005" r:id="rId52"/>
    <p:sldId id="988" r:id="rId53"/>
    <p:sldId id="990" r:id="rId54"/>
    <p:sldId id="989" r:id="rId55"/>
    <p:sldId id="993" r:id="rId56"/>
    <p:sldId id="992" r:id="rId57"/>
    <p:sldId id="994" r:id="rId58"/>
    <p:sldId id="995" r:id="rId59"/>
    <p:sldId id="996" r:id="rId60"/>
    <p:sldId id="997" r:id="rId61"/>
    <p:sldId id="998" r:id="rId62"/>
    <p:sldId id="999" r:id="rId63"/>
    <p:sldId id="1000" r:id="rId64"/>
    <p:sldId id="1001" r:id="rId65"/>
    <p:sldId id="1002" r:id="rId66"/>
    <p:sldId id="1003" r:id="rId67"/>
    <p:sldId id="1004" r:id="rId68"/>
    <p:sldId id="1013" r:id="rId69"/>
    <p:sldId id="835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656" y="-8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9F32F22-692C-441F-AEA6-2A12A7655C77}" type="slidenum">
              <a:rPr lang="en-GB" smtClean="0"/>
              <a:pPr defTabSz="963613"/>
              <a:t>29</a:t>
            </a:fld>
            <a:endParaRPr lang="en-GB" smtClean="0"/>
          </a:p>
        </p:txBody>
      </p:sp>
      <p:sp>
        <p:nvSpPr>
          <p:cNvPr id="1382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CB2ADB0-D2C6-4326-9750-F8821BE8AF19}" type="slidenum">
              <a:rPr lang="en-GB" smtClean="0"/>
              <a:pPr defTabSz="963613"/>
              <a:t>39</a:t>
            </a:fld>
            <a:endParaRPr lang="en-GB" smtClean="0"/>
          </a:p>
        </p:txBody>
      </p:sp>
      <p:sp>
        <p:nvSpPr>
          <p:cNvPr id="14029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4029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6</a:t>
            </a:fld>
            <a:endParaRPr lang="en-GB" smtClean="0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9</a:t>
            </a:fld>
            <a:endParaRPr lang="en-GB" smtClean="0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10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1F8F4C4C-C06B-46F3-AE53-137131BE020E}" type="slidenum">
              <a:rPr lang="en-GB" smtClean="0"/>
              <a:pPr defTabSz="963613"/>
              <a:t>12</a:t>
            </a:fld>
            <a:endParaRPr lang="en-GB" smtClean="0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21</a:t>
            </a:fld>
            <a:endParaRPr lang="en-GB" smtClean="0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25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36E6405B-F78F-46B5-B6E5-1E5B5CD19155}" type="slidenum">
              <a:rPr lang="en-GB" smtClean="0"/>
              <a:pPr defTabSz="963613"/>
              <a:t>28</a:t>
            </a:fld>
            <a:endParaRPr lang="en-GB" smtClean="0"/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gif"/><Relationship Id="rId3" Type="http://schemas.openxmlformats.org/officeDocument/2006/relationships/image" Target="../media/image1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3.xls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4.xlsx"/><Relationship Id="rId4" Type="http://schemas.openxmlformats.org/officeDocument/2006/relationships/image" Target="../media/image1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5.xlsx"/><Relationship Id="rId4" Type="http://schemas.openxmlformats.org/officeDocument/2006/relationships/image" Target="../media/image1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</a:t>
            </a:r>
            <a:r>
              <a:rPr lang="en-US" sz="2000" b="0" kern="0" smtClean="0">
                <a:solidFill>
                  <a:schemeClr val="bg2"/>
                </a:solidFill>
                <a:latin typeface="Gill Sans"/>
                <a:cs typeface="Gill Sans"/>
              </a:rPr>
              <a:t>February 21,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5: Graph Processing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Matrices: Critique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Amenable to mathematical manipulation</a:t>
            </a:r>
          </a:p>
          <a:p>
            <a:pPr lvl="1"/>
            <a:r>
              <a:rPr lang="en-GB" dirty="0" smtClean="0"/>
              <a:t>Iteration over rows and columns corresponds to computations on </a:t>
            </a:r>
            <a:r>
              <a:rPr lang="en-GB" dirty="0" err="1" smtClean="0"/>
              <a:t>outlinks</a:t>
            </a:r>
            <a:r>
              <a:rPr lang="en-GB" dirty="0" smtClean="0"/>
              <a:t> and </a:t>
            </a:r>
            <a:r>
              <a:rPr lang="en-GB" dirty="0" err="1" smtClean="0"/>
              <a:t>inlinks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Lots of zeros for sparse matrices</a:t>
            </a:r>
          </a:p>
          <a:p>
            <a:pPr lvl="1"/>
            <a:r>
              <a:rPr lang="en-GB" dirty="0" smtClean="0"/>
              <a:t>Lots of wasted space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971522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</a:t>
            </a:r>
            <a:endParaRPr lang="en-US" smtClean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Take adjacency matrices… and throw away all the zeros</a:t>
            </a:r>
          </a:p>
        </p:txBody>
      </p:sp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994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Lists: Critique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Much more compact representation</a:t>
            </a:r>
          </a:p>
          <a:p>
            <a:pPr lvl="1"/>
            <a:r>
              <a:rPr lang="en-GB" dirty="0" smtClean="0"/>
              <a:t>Easy to compute over </a:t>
            </a:r>
            <a:r>
              <a:rPr lang="en-GB" dirty="0" err="1" smtClean="0"/>
              <a:t>outlinks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Much more difficult to compute over </a:t>
            </a:r>
            <a:r>
              <a:rPr lang="en-GB" dirty="0" err="1" smtClean="0"/>
              <a:t>inlinks</a:t>
            </a:r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857296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</a:t>
            </a:r>
            <a:r>
              <a:rPr lang="en-US" dirty="0" smtClean="0"/>
              <a:t>Shortest Path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First, a refresher: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8057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</p:spTree>
    <p:extLst>
      <p:ext uri="{BB962C8B-B14F-4D97-AF65-F5344CB8AC3E}">
        <p14:creationId xmlns:p14="http://schemas.microsoft.com/office/powerpoint/2010/main" val="5062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70432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77667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81464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22934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97741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problems and representations</a:t>
            </a:r>
          </a:p>
          <a:p>
            <a:r>
              <a:rPr lang="en-US" dirty="0" smtClean="0"/>
              <a:t>Parallel breadth-first search</a:t>
            </a:r>
          </a:p>
          <a:p>
            <a:r>
              <a:rPr lang="en-US" dirty="0" smtClean="0"/>
              <a:t>PageRank</a:t>
            </a:r>
          </a:p>
          <a:p>
            <a:r>
              <a:rPr lang="en-US" dirty="0" smtClean="0"/>
              <a:t>Beyond PageRank and other graph algorithms</a:t>
            </a:r>
          </a:p>
          <a:p>
            <a:r>
              <a:rPr lang="en-US" dirty="0" smtClean="0"/>
              <a:t>Optimizing graph algorithms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6060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</a:t>
            </a:r>
            <a:r>
              <a:rPr lang="en-US" dirty="0" smtClean="0"/>
              <a:t>Shortest Path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Single processor machine: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</a:p>
          <a:p>
            <a:r>
              <a:rPr lang="en-GB" dirty="0" smtClean="0"/>
              <a:t>MapReduce: parallel </a:t>
            </a:r>
            <a:r>
              <a:rPr lang="en-GB" dirty="0" smtClean="0"/>
              <a:t>breadth-first search </a:t>
            </a:r>
            <a:r>
              <a:rPr lang="en-GB" dirty="0" smtClean="0"/>
              <a:t>(BFS)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4561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Finding the Shortest Path</a:t>
            </a:r>
          </a:p>
        </p:txBody>
      </p:sp>
      <p:sp>
        <p:nvSpPr>
          <p:cNvPr id="9011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simple case of equal edge weights</a:t>
            </a:r>
          </a:p>
          <a:p>
            <a:r>
              <a:rPr lang="en-GB" dirty="0" smtClean="0"/>
              <a:t>Solution to the problem can be defined inductively</a:t>
            </a:r>
          </a:p>
          <a:p>
            <a:r>
              <a:rPr lang="en-GB" dirty="0" smtClean="0"/>
              <a:t>Here’s the intuition:</a:t>
            </a:r>
          </a:p>
          <a:p>
            <a:pPr lvl="1"/>
            <a:r>
              <a:rPr lang="en-GB" dirty="0" smtClean="0"/>
              <a:t>Define: </a:t>
            </a:r>
            <a:r>
              <a:rPr lang="en-GB" i="1" dirty="0" smtClean="0"/>
              <a:t>b</a:t>
            </a:r>
            <a:r>
              <a:rPr lang="en-GB" dirty="0" smtClean="0"/>
              <a:t> is reachable from </a:t>
            </a:r>
            <a:r>
              <a:rPr lang="en-GB" i="1" dirty="0" smtClean="0"/>
              <a:t>a</a:t>
            </a:r>
            <a:r>
              <a:rPr lang="en-GB" dirty="0" smtClean="0"/>
              <a:t> if </a:t>
            </a:r>
            <a:r>
              <a:rPr lang="en-GB" i="1" dirty="0" smtClean="0"/>
              <a:t>b</a:t>
            </a:r>
            <a:r>
              <a:rPr lang="en-GB" dirty="0" smtClean="0"/>
              <a:t> is on adjacency list of </a:t>
            </a:r>
            <a:r>
              <a:rPr lang="en-GB" i="1" dirty="0" smtClean="0"/>
              <a:t>a</a:t>
            </a:r>
          </a:p>
          <a:p>
            <a:pPr marL="457129" lvl="1" indent="0">
              <a:buNone/>
            </a:pPr>
            <a:r>
              <a:rPr lang="en-GB" cap="small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s</a:t>
            </a:r>
            <a:r>
              <a:rPr lang="en-GB" dirty="0" smtClean="0"/>
              <a:t>) = 0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p</a:t>
            </a:r>
            <a:r>
              <a:rPr lang="en-GB" dirty="0" smtClean="0"/>
              <a:t> reachable from </a:t>
            </a:r>
            <a:r>
              <a:rPr lang="en-GB" i="1" dirty="0" smtClean="0"/>
              <a:t>s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p</a:t>
            </a:r>
            <a:r>
              <a:rPr lang="en-GB" dirty="0" smtClean="0"/>
              <a:t>) = 1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n</a:t>
            </a:r>
            <a:r>
              <a:rPr lang="en-GB" dirty="0" smtClean="0"/>
              <a:t> reachable from some other set of nodes 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n</a:t>
            </a:r>
            <a:r>
              <a:rPr lang="en-GB" dirty="0" smtClean="0"/>
              <a:t>) = 1 + min(</a:t>
            </a:r>
            <a:r>
              <a:rPr lang="en-GB" cap="small" dirty="0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m</a:t>
            </a:r>
            <a:r>
              <a:rPr lang="en-GB" dirty="0" smtClean="0"/>
              <a:t>), 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</a:t>
            </a:r>
            <a:r>
              <a:rPr lang="en-GB" i="1" dirty="0" smtClean="0"/>
              <a:t>M</a:t>
            </a:r>
            <a:r>
              <a:rPr lang="en-GB" dirty="0" smtClean="0"/>
              <a:t>)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4478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495800" y="6248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733800" y="5562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2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419600" y="4800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51054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lang="en-US" sz="1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Connector 14"/>
          <p:cNvCxnSpPr>
            <a:stCxn id="7" idx="5"/>
            <a:endCxn id="8" idx="1"/>
          </p:cNvCxnSpPr>
          <p:nvPr/>
        </p:nvCxnSpPr>
        <p:spPr bwMode="auto">
          <a:xfrm rot="16200000" flipH="1">
            <a:off x="4782904" y="50877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Connector 17"/>
          <p:cNvCxnSpPr>
            <a:stCxn id="6" idx="6"/>
            <a:endCxn id="8" idx="2"/>
          </p:cNvCxnSpPr>
          <p:nvPr/>
        </p:nvCxnSpPr>
        <p:spPr bwMode="auto">
          <a:xfrm flipV="1">
            <a:off x="4114800" y="56007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Connector 20"/>
          <p:cNvCxnSpPr>
            <a:endCxn id="8" idx="3"/>
          </p:cNvCxnSpPr>
          <p:nvPr/>
        </p:nvCxnSpPr>
        <p:spPr bwMode="auto">
          <a:xfrm rot="5400000" flipH="1" flipV="1">
            <a:off x="4724400" y="58116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/>
          <p:cNvCxnSpPr>
            <a:stCxn id="4" idx="7"/>
          </p:cNvCxnSpPr>
          <p:nvPr/>
        </p:nvCxnSpPr>
        <p:spPr bwMode="auto">
          <a:xfrm rot="5400000" flipH="1" flipV="1">
            <a:off x="1887304" y="52197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6"/>
          </p:cNvCxnSpPr>
          <p:nvPr/>
        </p:nvCxnSpPr>
        <p:spPr bwMode="auto">
          <a:xfrm>
            <a:off x="1828800" y="56007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" idx="5"/>
          </p:cNvCxnSpPr>
          <p:nvPr/>
        </p:nvCxnSpPr>
        <p:spPr bwMode="auto">
          <a:xfrm rot="16200000" flipH="1">
            <a:off x="1887304" y="56211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62200" y="4953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2950" y="5452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90800" y="60622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14800" y="4800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1022" y="52578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91000" y="61692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34916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  <p:bldP spid="4" grpId="0" animBg="1"/>
      <p:bldP spid="5" grpId="0" animBg="1"/>
      <p:bldP spid="6" grpId="0" animBg="1"/>
      <p:bldP spid="7" grpId="0" animBg="1"/>
      <p:bldP spid="8" grpId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9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Parallel BFS</a:t>
            </a:r>
            <a:endParaRPr 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524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2743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2667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60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295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2895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3886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191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41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343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243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224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1866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1638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2895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452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262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009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3619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443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543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214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4929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4871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4972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229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717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From Intuition to Algorithm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representation:</a:t>
            </a:r>
          </a:p>
          <a:p>
            <a:pPr lvl="1"/>
            <a:r>
              <a:rPr lang="en-GB" dirty="0" smtClean="0"/>
              <a:t>Key: node </a:t>
            </a:r>
            <a:r>
              <a:rPr lang="en-GB" i="1" dirty="0" smtClean="0"/>
              <a:t>n</a:t>
            </a:r>
          </a:p>
          <a:p>
            <a:pPr lvl="1"/>
            <a:r>
              <a:rPr lang="en-GB" dirty="0" smtClean="0"/>
              <a:t>Value: </a:t>
            </a:r>
            <a:r>
              <a:rPr lang="en-GB" i="1" dirty="0" smtClean="0"/>
              <a:t>d</a:t>
            </a:r>
            <a:r>
              <a:rPr lang="en-GB" dirty="0" smtClean="0"/>
              <a:t> (distance from start), adjacency list </a:t>
            </a:r>
            <a:r>
              <a:rPr lang="en-GB" dirty="0" smtClean="0"/>
              <a:t>(nodes </a:t>
            </a:r>
            <a:r>
              <a:rPr lang="en-GB" dirty="0" smtClean="0"/>
              <a:t>reachable from </a:t>
            </a:r>
            <a:r>
              <a:rPr lang="en-GB" i="1" dirty="0" smtClean="0"/>
              <a:t>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>
                <a:sym typeface="Symbol"/>
              </a:rPr>
              <a:t>Initialization: for all nodes except for start node, </a:t>
            </a:r>
            <a:r>
              <a:rPr lang="en-GB" i="1" dirty="0" smtClean="0"/>
              <a:t>d</a:t>
            </a:r>
            <a:r>
              <a:rPr lang="en-GB" dirty="0" smtClean="0"/>
              <a:t> = </a:t>
            </a:r>
            <a:r>
              <a:rPr lang="en-GB" dirty="0" smtClean="0">
                <a:sym typeface="Symbol"/>
              </a:rPr>
              <a:t></a:t>
            </a:r>
            <a:endParaRPr lang="en-GB" dirty="0" smtClean="0"/>
          </a:p>
          <a:p>
            <a:r>
              <a:rPr lang="en-GB" dirty="0" smtClean="0">
                <a:sym typeface="Symbol" pitchFamily="18" charset="2"/>
              </a:rPr>
              <a:t>Mapper:</a:t>
            </a:r>
          </a:p>
          <a:p>
            <a:pPr lvl="1"/>
            <a:r>
              <a:rPr lang="en-GB" dirty="0" smtClean="0">
                <a:sym typeface="Symbol" pitchFamily="18" charset="2"/>
              </a:rPr>
              <a:t>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adjacency list: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+ 1)</a:t>
            </a:r>
          </a:p>
          <a:p>
            <a:r>
              <a:rPr lang="en-GB" dirty="0" smtClean="0"/>
              <a:t>Sort/Shuffle</a:t>
            </a:r>
          </a:p>
          <a:p>
            <a:pPr lvl="1"/>
            <a:r>
              <a:rPr lang="en-GB" dirty="0" smtClean="0"/>
              <a:t>Groups distances by reachable nodes</a:t>
            </a:r>
          </a:p>
          <a:p>
            <a:r>
              <a:rPr lang="en-GB" dirty="0" smtClean="0"/>
              <a:t>Reducer:</a:t>
            </a:r>
          </a:p>
          <a:p>
            <a:pPr lvl="1"/>
            <a:r>
              <a:rPr lang="en-GB" dirty="0" smtClean="0"/>
              <a:t>Selects minimum distance path for each reachable node</a:t>
            </a:r>
          </a:p>
          <a:p>
            <a:pPr lvl="1"/>
            <a:r>
              <a:rPr lang="en-GB" dirty="0" smtClean="0"/>
              <a:t>Additional bookkeeping needed to keep track of actual path</a:t>
            </a:r>
          </a:p>
        </p:txBody>
      </p:sp>
    </p:spTree>
    <p:extLst>
      <p:ext uri="{BB962C8B-B14F-4D97-AF65-F5344CB8AC3E}">
        <p14:creationId xmlns:p14="http://schemas.microsoft.com/office/powerpoint/2010/main" val="30010878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Multiple Iterations Needed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 MapReduce iteration advances the </a:t>
            </a:r>
            <a:r>
              <a:rPr lang="en-GB" dirty="0" smtClean="0"/>
              <a:t>“frontier</a:t>
            </a:r>
            <a:r>
              <a:rPr lang="en-GB" dirty="0" smtClean="0"/>
              <a:t>” by one hop</a:t>
            </a:r>
          </a:p>
          <a:p>
            <a:pPr lvl="1"/>
            <a:r>
              <a:rPr lang="en-GB" dirty="0" smtClean="0"/>
              <a:t>Subsequent iterations include more and more reachable nodes as frontier expands</a:t>
            </a:r>
          </a:p>
          <a:p>
            <a:pPr lvl="1"/>
            <a:r>
              <a:rPr lang="en-GB" dirty="0" smtClean="0"/>
              <a:t>Multiple iterations are needed to explore entire graph</a:t>
            </a:r>
          </a:p>
          <a:p>
            <a:r>
              <a:rPr lang="en-GB" dirty="0" smtClean="0"/>
              <a:t>Preserving graph structure:</a:t>
            </a:r>
          </a:p>
          <a:p>
            <a:pPr lvl="1"/>
            <a:r>
              <a:rPr lang="en-GB" dirty="0" smtClean="0"/>
              <a:t>Problem: Where did the adjacency list go?</a:t>
            </a:r>
          </a:p>
          <a:p>
            <a:pPr lvl="1"/>
            <a:r>
              <a:rPr lang="en-GB" dirty="0" smtClean="0"/>
              <a:t>Solution: mapper emits (</a:t>
            </a:r>
            <a:r>
              <a:rPr lang="en-GB" i="1" dirty="0" smtClean="0"/>
              <a:t>n</a:t>
            </a:r>
            <a:r>
              <a:rPr lang="en-GB" dirty="0" smtClean="0"/>
              <a:t>, adjacency list) as well</a:t>
            </a:r>
          </a:p>
        </p:txBody>
      </p:sp>
    </p:spTree>
    <p:extLst>
      <p:ext uri="{BB962C8B-B14F-4D97-AF65-F5344CB8AC3E}">
        <p14:creationId xmlns:p14="http://schemas.microsoft.com/office/powerpoint/2010/main" val="26281809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Pseudo-Code</a:t>
            </a:r>
            <a:endParaRPr lang="en-US" dirty="0"/>
          </a:p>
        </p:txBody>
      </p:sp>
      <p:pic>
        <p:nvPicPr>
          <p:cNvPr id="4" name="Content Placeholder 3" descr="graphs-bf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628775"/>
            <a:ext cx="6934200" cy="3981450"/>
          </a:xfrm>
        </p:spPr>
      </p:pic>
    </p:spTree>
    <p:extLst>
      <p:ext uri="{BB962C8B-B14F-4D97-AF65-F5344CB8AC3E}">
        <p14:creationId xmlns:p14="http://schemas.microsoft.com/office/powerpoint/2010/main" val="426152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(equal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r>
              <a:rPr lang="en-US" dirty="0" smtClean="0"/>
              <a:t>Now answer the question...</a:t>
            </a:r>
          </a:p>
          <a:p>
            <a:pPr lvl="1"/>
            <a:r>
              <a:rPr lang="en-US" dirty="0" smtClean="0"/>
              <a:t>Six degrees of separation?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39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Comparison to Dijkstra</a:t>
            </a: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Dijkstra’s</a:t>
            </a:r>
            <a:r>
              <a:rPr lang="en-GB" dirty="0" smtClean="0"/>
              <a:t> algorithm is more efficient </a:t>
            </a:r>
          </a:p>
          <a:p>
            <a:pPr lvl="1"/>
            <a:r>
              <a:rPr lang="en-GB" dirty="0" smtClean="0"/>
              <a:t>At </a:t>
            </a:r>
            <a:r>
              <a:rPr lang="en-GB" dirty="0" smtClean="0"/>
              <a:t>each step, only </a:t>
            </a:r>
            <a:r>
              <a:rPr lang="en-GB" dirty="0" smtClean="0"/>
              <a:t>pursues edges </a:t>
            </a:r>
            <a:r>
              <a:rPr lang="en-GB" dirty="0" smtClean="0"/>
              <a:t>from minimum</a:t>
            </a:r>
            <a:r>
              <a:rPr lang="en-GB" dirty="0" smtClean="0"/>
              <a:t>-cost path </a:t>
            </a:r>
            <a:r>
              <a:rPr lang="en-GB" dirty="0" smtClean="0"/>
              <a:t>inside frontier</a:t>
            </a:r>
            <a:endParaRPr lang="en-GB" dirty="0" smtClean="0"/>
          </a:p>
          <a:p>
            <a:r>
              <a:rPr lang="en-GB" dirty="0" smtClean="0"/>
              <a:t>MapReduce explores all paths in parallel</a:t>
            </a:r>
          </a:p>
          <a:p>
            <a:pPr lvl="1"/>
            <a:r>
              <a:rPr lang="en-GB" dirty="0" smtClean="0"/>
              <a:t>Lots of “waste”</a:t>
            </a:r>
          </a:p>
          <a:p>
            <a:pPr lvl="1"/>
            <a:r>
              <a:rPr lang="en-GB" dirty="0" smtClean="0"/>
              <a:t>Useful work is only done at the “frontier”</a:t>
            </a:r>
          </a:p>
          <a:p>
            <a:r>
              <a:rPr lang="en-GB" dirty="0" smtClean="0"/>
              <a:t>Why can’t we do better using MapReduce?</a:t>
            </a:r>
          </a:p>
        </p:txBody>
      </p:sp>
    </p:spTree>
    <p:extLst>
      <p:ext uri="{BB962C8B-B14F-4D97-AF65-F5344CB8AC3E}">
        <p14:creationId xmlns:p14="http://schemas.microsoft.com/office/powerpoint/2010/main" val="26709567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Source: Weighted </a:t>
            </a:r>
            <a:r>
              <a:rPr lang="en-GB" dirty="0" smtClean="0"/>
              <a:t>Edges</a:t>
            </a: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add positive weights to the edges</a:t>
            </a:r>
          </a:p>
          <a:p>
            <a:pPr lvl="1"/>
            <a:r>
              <a:rPr lang="en-GB" dirty="0" smtClean="0"/>
              <a:t>Why can’t edge weights be negative?</a:t>
            </a:r>
          </a:p>
          <a:p>
            <a:r>
              <a:rPr lang="en-GB" dirty="0" smtClean="0"/>
              <a:t>Simple change: </a:t>
            </a:r>
            <a:r>
              <a:rPr lang="en-GB" dirty="0" smtClean="0"/>
              <a:t>add weight </a:t>
            </a:r>
            <a:r>
              <a:rPr lang="en-GB" i="1" dirty="0" smtClean="0"/>
              <a:t>w</a:t>
            </a:r>
            <a:r>
              <a:rPr lang="en-GB" dirty="0" smtClean="0"/>
              <a:t> for each </a:t>
            </a:r>
            <a:r>
              <a:rPr lang="en-GB" dirty="0" smtClean="0"/>
              <a:t>edge in adjacency list</a:t>
            </a:r>
            <a:endParaRPr lang="en-GB" dirty="0" smtClean="0"/>
          </a:p>
          <a:p>
            <a:pPr lvl="1"/>
            <a:r>
              <a:rPr lang="en-GB" dirty="0" smtClean="0"/>
              <a:t>In mapper,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</a:t>
            </a:r>
            <a:r>
              <a:rPr lang="en-GB" i="1" dirty="0" err="1" smtClean="0"/>
              <a:t>w</a:t>
            </a:r>
            <a:r>
              <a:rPr lang="en-GB" i="1" baseline="-25000" dirty="0" err="1" smtClean="0"/>
              <a:t>p</a:t>
            </a:r>
            <a:r>
              <a:rPr lang="en-GB" dirty="0" smtClean="0"/>
              <a:t>) instead of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</a:t>
            </a:r>
            <a:r>
              <a:rPr lang="en-GB" dirty="0" smtClean="0"/>
              <a:t> + 1) for each node </a:t>
            </a:r>
            <a:r>
              <a:rPr lang="en-GB" i="1" dirty="0" smtClean="0"/>
              <a:t>m</a:t>
            </a:r>
          </a:p>
          <a:p>
            <a:r>
              <a:rPr lang="en-GB" dirty="0" smtClean="0"/>
              <a:t>That’s it?</a:t>
            </a:r>
          </a:p>
        </p:txBody>
      </p:sp>
    </p:spTree>
    <p:extLst>
      <p:ext uri="{BB962C8B-B14F-4D97-AF65-F5344CB8AC3E}">
        <p14:creationId xmlns:p14="http://schemas.microsoft.com/office/powerpoint/2010/main" val="511965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a graph?</a:t>
            </a: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 = (V,E), where</a:t>
            </a:r>
          </a:p>
          <a:p>
            <a:pPr lvl="1"/>
            <a:r>
              <a:rPr lang="en-GB" dirty="0" smtClean="0"/>
              <a:t>V represents the set of vertices (nodes)</a:t>
            </a:r>
          </a:p>
          <a:p>
            <a:pPr lvl="1"/>
            <a:r>
              <a:rPr lang="en-GB" dirty="0" smtClean="0"/>
              <a:t>E represents the set of edges (links)</a:t>
            </a:r>
          </a:p>
          <a:p>
            <a:pPr lvl="1"/>
            <a:r>
              <a:rPr lang="en-GB" dirty="0" smtClean="0"/>
              <a:t>Both vertices and edges may contain additional information</a:t>
            </a:r>
          </a:p>
          <a:p>
            <a:r>
              <a:rPr lang="en-GB" dirty="0" smtClean="0"/>
              <a:t>Different types of graphs:</a:t>
            </a:r>
          </a:p>
          <a:p>
            <a:pPr lvl="1"/>
            <a:r>
              <a:rPr lang="en-GB" dirty="0" smtClean="0"/>
              <a:t>Directed vs. undirected edges</a:t>
            </a:r>
          </a:p>
          <a:p>
            <a:pPr lvl="1"/>
            <a:r>
              <a:rPr lang="en-GB" dirty="0" smtClean="0"/>
              <a:t>Presence or absence of cycles</a:t>
            </a:r>
          </a:p>
          <a:p>
            <a:r>
              <a:rPr lang="en-US" dirty="0" smtClean="0"/>
              <a:t>Graphs are everywhere:</a:t>
            </a:r>
          </a:p>
          <a:p>
            <a:pPr lvl="1"/>
            <a:r>
              <a:rPr lang="en-US" dirty="0" smtClean="0"/>
              <a:t>Hyperlink structure of the </a:t>
            </a:r>
            <a:r>
              <a:rPr lang="en-US" dirty="0" smtClean="0"/>
              <a:t>web</a:t>
            </a:r>
            <a:endParaRPr lang="en-US" dirty="0" smtClean="0"/>
          </a:p>
          <a:p>
            <a:pPr lvl="1"/>
            <a:r>
              <a:rPr lang="en-US" dirty="0" smtClean="0"/>
              <a:t>Physical structure of computers on the Internet</a:t>
            </a:r>
          </a:p>
          <a:p>
            <a:pPr lvl="1"/>
            <a:r>
              <a:rPr lang="en-US" dirty="0" smtClean="0"/>
              <a:t>Interstate highway system</a:t>
            </a:r>
          </a:p>
          <a:p>
            <a:pPr lvl="1"/>
            <a:r>
              <a:rPr lang="en-US" dirty="0" smtClean="0"/>
              <a:t>Social networks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528866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517061">
            <a:off x="3871943" y="2531797"/>
            <a:ext cx="1659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8569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Complexities</a:t>
            </a:r>
            <a:endParaRPr lang="en-US" dirty="0"/>
          </a:p>
        </p:txBody>
      </p:sp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533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24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wd_in_H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32" y="1"/>
            <a:ext cx="10314432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3200" y="4305300"/>
            <a:ext cx="5943600" cy="1028700"/>
          </a:xfrm>
        </p:spPr>
        <p:txBody>
          <a:bodyPr/>
          <a:lstStyle/>
          <a:p>
            <a:r>
              <a:rPr lang="en-US" dirty="0" smtClean="0"/>
              <a:t>Application: Social Search</a:t>
            </a:r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</a:t>
            </a:r>
            <a:r>
              <a:rPr lang="en-US" sz="1000" b="0" dirty="0" smtClean="0">
                <a:solidFill>
                  <a:srgbClr val="FFFFFF"/>
                </a:solidFill>
              </a:rPr>
              <a:t>(Crowd)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941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searching, how to rank friends named “John”?</a:t>
            </a:r>
          </a:p>
          <a:p>
            <a:pPr lvl="1"/>
            <a:r>
              <a:rPr lang="en-US" dirty="0" smtClean="0"/>
              <a:t>Assume undirected graphs</a:t>
            </a:r>
          </a:p>
          <a:p>
            <a:pPr lvl="1"/>
            <a:r>
              <a:rPr lang="en-US" dirty="0" smtClean="0"/>
              <a:t>Rank matches by distance to user</a:t>
            </a:r>
          </a:p>
          <a:p>
            <a:r>
              <a:rPr lang="en-US" dirty="0" smtClean="0"/>
              <a:t>Naïve implementations:</a:t>
            </a:r>
          </a:p>
          <a:p>
            <a:pPr lvl="1"/>
            <a:r>
              <a:rPr lang="en-US" dirty="0" err="1" smtClean="0"/>
              <a:t>Precompute</a:t>
            </a:r>
            <a:r>
              <a:rPr lang="en-US" dirty="0" smtClean="0"/>
              <a:t> all-pairs distances</a:t>
            </a:r>
          </a:p>
          <a:p>
            <a:pPr lvl="1"/>
            <a:r>
              <a:rPr lang="en-US" dirty="0" smtClean="0"/>
              <a:t>Compute distances at query time</a:t>
            </a:r>
          </a:p>
          <a:p>
            <a:r>
              <a:rPr lang="en-US" dirty="0" smtClean="0"/>
              <a:t>Can we do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5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All-Pairs?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</a:t>
            </a:r>
            <a:r>
              <a:rPr lang="en-US" dirty="0" smtClean="0"/>
              <a:t>Algorithm: difficult to MapReduce-</a:t>
            </a:r>
            <a:r>
              <a:rPr lang="en-US" dirty="0" err="1" smtClean="0"/>
              <a:t>ify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Multiple-source shortest paths in MapReduce: run multiple parallel BFS </a:t>
            </a:r>
            <a:r>
              <a:rPr lang="en-US" i="1" dirty="0" smtClean="0"/>
              <a:t>simultaneously</a:t>
            </a:r>
          </a:p>
          <a:p>
            <a:pPr lvl="1"/>
            <a:r>
              <a:rPr lang="en-US" dirty="0" smtClean="0"/>
              <a:t>Assume source nodes {</a:t>
            </a:r>
            <a:r>
              <a:rPr lang="en-US" i="1" dirty="0" smtClean="0"/>
              <a:t>s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s</a:t>
            </a:r>
            <a:r>
              <a:rPr lang="en-US" i="1" baseline="-25000" dirty="0" smtClean="0"/>
              <a:t>1</a:t>
            </a:r>
            <a:r>
              <a:rPr lang="en-US" dirty="0" smtClean="0"/>
              <a:t>, … </a:t>
            </a:r>
            <a:r>
              <a:rPr lang="en-US" i="1" dirty="0" smtClean="0"/>
              <a:t>s</a:t>
            </a:r>
            <a:r>
              <a:rPr lang="en-US" i="1" baseline="-25000" dirty="0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Instead of emitting a single distance, emit an array of distances, with respect to each source</a:t>
            </a:r>
          </a:p>
          <a:p>
            <a:pPr lvl="1"/>
            <a:r>
              <a:rPr lang="en-US" dirty="0" smtClean="0"/>
              <a:t>Reducer selects minimum for each element in array</a:t>
            </a:r>
          </a:p>
          <a:p>
            <a:r>
              <a:rPr lang="en-US" dirty="0" smtClean="0"/>
              <a:t>Does this scale?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901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Approach (aka sketches)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i="1" dirty="0" smtClean="0"/>
              <a:t>n</a:t>
            </a:r>
            <a:r>
              <a:rPr lang="en-US" dirty="0" smtClean="0"/>
              <a:t> seeds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…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Compute distances from seeds to every node: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conclude about distances?</a:t>
            </a:r>
          </a:p>
          <a:p>
            <a:pPr lvl="1"/>
            <a:r>
              <a:rPr lang="en-US" dirty="0" smtClean="0"/>
              <a:t>Insight: landmarks bound the maximum path length</a:t>
            </a:r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How to more tightly bound distances</a:t>
            </a:r>
          </a:p>
          <a:p>
            <a:pPr lvl="1"/>
            <a:r>
              <a:rPr lang="en-US" dirty="0" smtClean="0"/>
              <a:t>How to select landmarks (random isn’t the best…)</a:t>
            </a:r>
          </a:p>
          <a:p>
            <a:r>
              <a:rPr lang="en-US" dirty="0" smtClean="0"/>
              <a:t>Use multi-source parallel BFS implementation in MapReduce!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2133600"/>
            <a:ext cx="1469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	=	[2, 1,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 	=	[1, 1, 2]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	=	[4, 3,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	=	[1, 2, 4]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3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6667500" y="5334000"/>
            <a:ext cx="24384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&lt;pause/&gt;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12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large class of graph algorithms involve:</a:t>
            </a:r>
          </a:p>
          <a:p>
            <a:pPr lvl="1"/>
            <a:r>
              <a:rPr lang="en-GB" dirty="0" smtClean="0"/>
              <a:t>Performing </a:t>
            </a:r>
            <a:r>
              <a:rPr lang="en-GB" dirty="0" smtClean="0"/>
              <a:t>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Generic recipe:</a:t>
            </a:r>
          </a:p>
          <a:p>
            <a:pPr lvl="1"/>
            <a:r>
              <a:rPr lang="en-GB" dirty="0" smtClean="0"/>
              <a:t>Represent graphs as adjacency lists</a:t>
            </a:r>
          </a:p>
          <a:p>
            <a:pPr lvl="1"/>
            <a:r>
              <a:rPr lang="en-GB" dirty="0" smtClean="0"/>
              <a:t>Perform local computations in mapper</a:t>
            </a:r>
          </a:p>
          <a:p>
            <a:pPr lvl="1"/>
            <a:r>
              <a:rPr lang="en-GB" dirty="0" smtClean="0"/>
              <a:t>Pass along partial results via </a:t>
            </a:r>
            <a:r>
              <a:rPr lang="en-GB" dirty="0" err="1" smtClean="0"/>
              <a:t>outlinks</a:t>
            </a:r>
            <a:r>
              <a:rPr lang="en-GB" dirty="0" smtClean="0"/>
              <a:t>, keyed by destination node</a:t>
            </a:r>
          </a:p>
          <a:p>
            <a:pPr lvl="1"/>
            <a:r>
              <a:rPr lang="en-GB" dirty="0" smtClean="0"/>
              <a:t>Perform aggregation in reducer on </a:t>
            </a:r>
            <a:r>
              <a:rPr lang="en-GB" dirty="0" err="1" smtClean="0"/>
              <a:t>inlinks</a:t>
            </a:r>
            <a:r>
              <a:rPr lang="en-GB" dirty="0" smtClean="0"/>
              <a:t> to a node</a:t>
            </a:r>
          </a:p>
          <a:p>
            <a:pPr lvl="1"/>
            <a:r>
              <a:rPr lang="en-GB" dirty="0" smtClean="0"/>
              <a:t>Iterate until convergence: controlled by external “driver”</a:t>
            </a:r>
          </a:p>
          <a:p>
            <a:pPr lvl="1"/>
            <a:r>
              <a:rPr lang="en-GB" dirty="0" smtClean="0"/>
              <a:t>Don’t forget to pass the graph structure between iterations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010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Random Walks Over the Web</a:t>
            </a:r>
          </a:p>
        </p:txBody>
      </p:sp>
      <p:sp>
        <p:nvSpPr>
          <p:cNvPr id="983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Random surfer model:</a:t>
            </a:r>
          </a:p>
          <a:p>
            <a:pPr lvl="1"/>
            <a:r>
              <a:rPr lang="en-GB" dirty="0" smtClean="0"/>
              <a:t>User starts at a random Web page</a:t>
            </a:r>
          </a:p>
          <a:p>
            <a:pPr lvl="1"/>
            <a:r>
              <a:rPr lang="en-GB" dirty="0" smtClean="0"/>
              <a:t>User randomly clicks on links, surfing from page to page</a:t>
            </a:r>
          </a:p>
          <a:p>
            <a:r>
              <a:rPr lang="en-GB" dirty="0" err="1" smtClean="0"/>
              <a:t>PageRank</a:t>
            </a:r>
            <a:endParaRPr lang="en-GB" dirty="0" smtClean="0"/>
          </a:p>
          <a:p>
            <a:pPr lvl="1"/>
            <a:r>
              <a:rPr lang="en-GB" dirty="0" smtClean="0"/>
              <a:t>Characterizes the amount of time spent on any given page</a:t>
            </a:r>
          </a:p>
          <a:p>
            <a:pPr lvl="1"/>
            <a:r>
              <a:rPr lang="en-GB" dirty="0" smtClean="0"/>
              <a:t>Mathematically, a probability distribution over pages</a:t>
            </a:r>
          </a:p>
          <a:p>
            <a:r>
              <a:rPr lang="en-GB" dirty="0" err="1" smtClean="0"/>
              <a:t>PageRank</a:t>
            </a:r>
            <a:r>
              <a:rPr lang="en-GB" dirty="0" smtClean="0"/>
              <a:t> captures notions of page importance</a:t>
            </a:r>
          </a:p>
          <a:p>
            <a:pPr lvl="1"/>
            <a:r>
              <a:rPr lang="en-GB" dirty="0" smtClean="0"/>
              <a:t>Correspondence to human intuition?</a:t>
            </a:r>
          </a:p>
          <a:p>
            <a:pPr lvl="1"/>
            <a:r>
              <a:rPr lang="en-GB" dirty="0" smtClean="0"/>
              <a:t>One of thousands of features used in web </a:t>
            </a:r>
            <a:r>
              <a:rPr lang="en-GB" dirty="0" smtClean="0"/>
              <a:t>search (query</a:t>
            </a:r>
            <a:r>
              <a:rPr lang="en-GB" dirty="0" smtClean="0"/>
              <a:t>-</a:t>
            </a:r>
            <a:r>
              <a:rPr lang="en-GB" dirty="0" smtClean="0"/>
              <a:t>independent)</a:t>
            </a:r>
            <a:endParaRPr lang="en-GB" dirty="0" smtClean="0"/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822159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</a:t>
            </a:r>
            <a:r>
              <a:rPr lang="en-US" sz="1000" b="0" dirty="0" err="1" smtClean="0">
                <a:solidFill>
                  <a:schemeClr val="bg1"/>
                </a:solidFill>
              </a:rPr>
              <a:t>Königsberg</a:t>
            </a:r>
            <a:r>
              <a:rPr lang="en-US" sz="1000" b="0" dirty="0" smtClean="0">
                <a:solidFill>
                  <a:schemeClr val="bg1"/>
                </a:solidFill>
              </a:rPr>
              <a:t>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15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Given page </a:t>
            </a:r>
            <a:r>
              <a:rPr lang="en-US" i="1" dirty="0" smtClean="0"/>
              <a:t>x</a:t>
            </a:r>
            <a:r>
              <a:rPr lang="en-US" dirty="0" smtClean="0"/>
              <a:t> with </a:t>
            </a:r>
            <a:r>
              <a:rPr lang="en-US" dirty="0" err="1" smtClean="0"/>
              <a:t>inlinks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i="1" baseline="-25000" dirty="0" smtClean="0"/>
              <a:t>1</a:t>
            </a:r>
            <a:r>
              <a:rPr lang="en-US" i="1" dirty="0" smtClean="0"/>
              <a:t>…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, where</a:t>
            </a:r>
          </a:p>
          <a:p>
            <a:pPr lvl="1"/>
            <a:r>
              <a:rPr lang="en-US" i="1" dirty="0" smtClean="0"/>
              <a:t>C(t)</a:t>
            </a:r>
            <a:r>
              <a:rPr lang="en-US" dirty="0" smtClean="0"/>
              <a:t> is the out-degree of </a:t>
            </a:r>
            <a:r>
              <a:rPr lang="en-US" i="1" dirty="0" smtClean="0"/>
              <a:t>t</a:t>
            </a:r>
          </a:p>
          <a:p>
            <a:pPr lvl="1"/>
            <a:r>
              <a:rPr lang="en-US" i="1" dirty="0" smtClean="0">
                <a:sym typeface="Symbol" pitchFamily="18" charset="2"/>
              </a:rPr>
              <a:t></a:t>
            </a:r>
            <a:r>
              <a:rPr lang="en-US" dirty="0" smtClean="0"/>
              <a:t> is probability of random jump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total number of nodes in the graph</a:t>
            </a: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PageRank: Defined</a:t>
            </a:r>
          </a:p>
        </p:txBody>
      </p:sp>
      <p:sp>
        <p:nvSpPr>
          <p:cNvPr id="5126" name="Oval 5"/>
          <p:cNvSpPr>
            <a:spLocks noChangeArrowheads="1"/>
          </p:cNvSpPr>
          <p:nvPr/>
        </p:nvSpPr>
        <p:spPr bwMode="auto">
          <a:xfrm>
            <a:off x="5638800" y="4572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743200" y="4191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0480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129" name="Oval 10"/>
          <p:cNvSpPr>
            <a:spLocks noChangeArrowheads="1"/>
          </p:cNvSpPr>
          <p:nvPr/>
        </p:nvSpPr>
        <p:spPr bwMode="auto">
          <a:xfrm>
            <a:off x="4495800" y="5638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 err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 err="1">
                <a:solidFill>
                  <a:schemeClr val="bg2"/>
                </a:solidFill>
                <a:latin typeface="Gill Sans"/>
                <a:cs typeface="Gill Sans"/>
              </a:rPr>
              <a:t>n</a:t>
            </a:r>
            <a:endParaRPr lang="en-US" sz="1800" b="0" i="1" baseline="-250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00400" y="4419600"/>
            <a:ext cx="2362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V="1">
            <a:off x="3505200" y="4800600"/>
            <a:ext cx="2057400" cy="3810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2" name="Line 13"/>
          <p:cNvSpPr>
            <a:spLocks noChangeShapeType="1"/>
          </p:cNvSpPr>
          <p:nvPr/>
        </p:nvSpPr>
        <p:spPr bwMode="auto">
          <a:xfrm flipV="1">
            <a:off x="4876800" y="4953000"/>
            <a:ext cx="762000" cy="6858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3" name="Line 14"/>
          <p:cNvSpPr>
            <a:spLocks noChangeShapeType="1"/>
          </p:cNvSpPr>
          <p:nvPr/>
        </p:nvSpPr>
        <p:spPr bwMode="auto">
          <a:xfrm flipH="1">
            <a:off x="2209800" y="4495800"/>
            <a:ext cx="457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4" name="Line 15"/>
          <p:cNvSpPr>
            <a:spLocks noChangeShapeType="1"/>
          </p:cNvSpPr>
          <p:nvPr/>
        </p:nvSpPr>
        <p:spPr bwMode="auto">
          <a:xfrm flipH="1" flipV="1">
            <a:off x="2057400" y="4114800"/>
            <a:ext cx="609600" cy="1524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5" name="Line 17"/>
          <p:cNvSpPr>
            <a:spLocks noChangeShapeType="1"/>
          </p:cNvSpPr>
          <p:nvPr/>
        </p:nvSpPr>
        <p:spPr bwMode="auto">
          <a:xfrm flipH="1">
            <a:off x="2057400" y="5334000"/>
            <a:ext cx="914400" cy="457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6" name="Line 18"/>
          <p:cNvSpPr>
            <a:spLocks noChangeShapeType="1"/>
          </p:cNvSpPr>
          <p:nvPr/>
        </p:nvSpPr>
        <p:spPr bwMode="auto">
          <a:xfrm flipH="1" flipV="1">
            <a:off x="1828800" y="5181600"/>
            <a:ext cx="1143000" cy="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4953000" y="5867400"/>
            <a:ext cx="1066800" cy="76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8" name="Line 20"/>
          <p:cNvSpPr>
            <a:spLocks noChangeShapeType="1"/>
          </p:cNvSpPr>
          <p:nvPr/>
        </p:nvSpPr>
        <p:spPr bwMode="auto">
          <a:xfrm flipH="1">
            <a:off x="3276600" y="5867400"/>
            <a:ext cx="11430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570288" y="5257800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140" name="Oval 5"/>
          <p:cNvSpPr>
            <a:spLocks noChangeArrowheads="1"/>
          </p:cNvSpPr>
          <p:nvPr/>
        </p:nvSpPr>
        <p:spPr bwMode="auto">
          <a:xfrm>
            <a:off x="1600200" y="3886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1" name="Oval 5"/>
          <p:cNvSpPr>
            <a:spLocks noChangeArrowheads="1"/>
          </p:cNvSpPr>
          <p:nvPr/>
        </p:nvSpPr>
        <p:spPr bwMode="auto">
          <a:xfrm>
            <a:off x="1752600" y="4648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2" name="Oval 5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3" name="Oval 5"/>
          <p:cNvSpPr>
            <a:spLocks noChangeArrowheads="1"/>
          </p:cNvSpPr>
          <p:nvPr/>
        </p:nvSpPr>
        <p:spPr bwMode="auto">
          <a:xfrm>
            <a:off x="1600200" y="5715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4" name="Oval 5"/>
          <p:cNvSpPr>
            <a:spLocks noChangeArrowheads="1"/>
          </p:cNvSpPr>
          <p:nvPr/>
        </p:nvSpPr>
        <p:spPr bwMode="auto">
          <a:xfrm>
            <a:off x="2819400" y="6019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5" name="Oval 5"/>
          <p:cNvSpPr>
            <a:spLocks noChangeArrowheads="1"/>
          </p:cNvSpPr>
          <p:nvPr/>
        </p:nvSpPr>
        <p:spPr bwMode="auto">
          <a:xfrm>
            <a:off x="6096000" y="5791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95600"/>
            <a:ext cx="4239895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01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PageRank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Can be computed iteratively</a:t>
            </a:r>
          </a:p>
          <a:p>
            <a:pPr lvl="1"/>
            <a:r>
              <a:rPr lang="en-US" dirty="0" smtClean="0"/>
              <a:t>Effects at each iteration are local</a:t>
            </a:r>
          </a:p>
          <a:p>
            <a:r>
              <a:rPr lang="en-US" dirty="0" smtClean="0"/>
              <a:t>Sketch of algorithm:</a:t>
            </a:r>
          </a:p>
          <a:p>
            <a:pPr lvl="1"/>
            <a:r>
              <a:rPr lang="en-US" dirty="0" smtClean="0"/>
              <a:t>Start with seed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Each page distributes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“credit” to all pages it links to</a:t>
            </a:r>
          </a:p>
          <a:p>
            <a:pPr lvl="1"/>
            <a:r>
              <a:rPr lang="en-US" dirty="0" smtClean="0"/>
              <a:t>Each target page adds up “credit” from multiple in-bound links to compute </a:t>
            </a:r>
            <a:r>
              <a:rPr lang="en-US" i="1" dirty="0" smtClean="0"/>
              <a:t>PR</a:t>
            </a:r>
            <a:r>
              <a:rPr lang="en-US" i="1" baseline="-25000" dirty="0" smtClean="0"/>
              <a:t>i+1</a:t>
            </a:r>
          </a:p>
          <a:p>
            <a:pPr lvl="1"/>
            <a:r>
              <a:rPr lang="en-US" dirty="0" smtClean="0"/>
              <a:t>Iterate until values converge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4015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tackle the simple case:</a:t>
            </a:r>
          </a:p>
          <a:p>
            <a:pPr lvl="1"/>
            <a:r>
              <a:rPr lang="en-US" dirty="0" smtClean="0"/>
              <a:t>No random jump factor</a:t>
            </a:r>
          </a:p>
          <a:p>
            <a:pPr lvl="1"/>
            <a:r>
              <a:rPr lang="en-US" dirty="0" smtClean="0"/>
              <a:t>No dangling links</a:t>
            </a:r>
          </a:p>
          <a:p>
            <a:r>
              <a:rPr lang="en-US" dirty="0" smtClean="0"/>
              <a:t>Then, factor in these complexities…</a:t>
            </a:r>
          </a:p>
          <a:p>
            <a:pPr lvl="1"/>
            <a:r>
              <a:rPr lang="en-US" dirty="0" smtClean="0"/>
              <a:t>Why do we need the random jump?</a:t>
            </a:r>
          </a:p>
          <a:p>
            <a:pPr lvl="1"/>
            <a:r>
              <a:rPr lang="en-US" dirty="0" smtClean="0"/>
              <a:t>Where do dangling links 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856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(1)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57532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05332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609932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667332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48132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 flipV="1">
            <a:off x="1609932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  <a:endCxn id="5" idx="5"/>
          </p:cNvCxnSpPr>
          <p:nvPr/>
        </p:nvCxnSpPr>
        <p:spPr>
          <a:xfrm rot="16200000" flipV="1">
            <a:off x="1778114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4"/>
            <a:endCxn id="7" idx="0"/>
          </p:cNvCxnSpPr>
          <p:nvPr/>
        </p:nvCxnSpPr>
        <p:spPr>
          <a:xfrm rot="16200000" flipH="1">
            <a:off x="1000332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7"/>
            <a:endCxn id="9" idx="3"/>
          </p:cNvCxnSpPr>
          <p:nvPr/>
        </p:nvCxnSpPr>
        <p:spPr>
          <a:xfrm rot="5400000" flipH="1" flipV="1">
            <a:off x="1778114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6" idx="4"/>
          </p:cNvCxnSpPr>
          <p:nvPr/>
        </p:nvCxnSpPr>
        <p:spPr>
          <a:xfrm rot="5400000" flipH="1" flipV="1">
            <a:off x="2349614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8" idx="1"/>
          </p:cNvCxnSpPr>
          <p:nvPr/>
        </p:nvCxnSpPr>
        <p:spPr>
          <a:xfrm rot="16200000" flipH="1">
            <a:off x="2806814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8" idx="2"/>
          </p:cNvCxnSpPr>
          <p:nvPr/>
        </p:nvCxnSpPr>
        <p:spPr>
          <a:xfrm>
            <a:off x="2600532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7" idx="6"/>
          </p:cNvCxnSpPr>
          <p:nvPr/>
        </p:nvCxnSpPr>
        <p:spPr>
          <a:xfrm rot="5400000">
            <a:off x="2486232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6532" y="289560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4466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3532" y="39624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1932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67857" y="25146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99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28932" y="33044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869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395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/>
          <p:cNvCxnSpPr>
            <a:stCxn id="6" idx="3"/>
            <a:endCxn id="9" idx="0"/>
          </p:cNvCxnSpPr>
          <p:nvPr/>
        </p:nvCxnSpPr>
        <p:spPr>
          <a:xfrm rot="5400000">
            <a:off x="2295732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243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58500" y="28194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4732" y="36092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9005" y="3657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96605" y="35052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696657" y="2514600"/>
            <a:ext cx="3532943" cy="2362200"/>
            <a:chOff x="4696657" y="2590800"/>
            <a:chExt cx="3532943" cy="2362200"/>
          </a:xfrm>
        </p:grpSpPr>
        <p:sp>
          <p:nvSpPr>
            <p:cNvPr id="33" name="Oval 32"/>
            <p:cNvSpPr/>
            <p:nvPr/>
          </p:nvSpPr>
          <p:spPr>
            <a:xfrm>
              <a:off x="5077657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525457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30057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287457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068257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3" idx="6"/>
              <a:endCxn id="34" idx="2"/>
            </p:cNvCxnSpPr>
            <p:nvPr/>
          </p:nvCxnSpPr>
          <p:spPr>
            <a:xfrm flipV="1">
              <a:off x="5230057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1"/>
              <a:endCxn id="33" idx="5"/>
            </p:cNvCxnSpPr>
            <p:nvPr/>
          </p:nvCxnSpPr>
          <p:spPr>
            <a:xfrm rot="16200000" flipV="1">
              <a:off x="5398239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4"/>
              <a:endCxn id="35" idx="0"/>
            </p:cNvCxnSpPr>
            <p:nvPr/>
          </p:nvCxnSpPr>
          <p:spPr>
            <a:xfrm rot="16200000" flipH="1">
              <a:off x="4620457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5" idx="7"/>
              <a:endCxn id="37" idx="3"/>
            </p:cNvCxnSpPr>
            <p:nvPr/>
          </p:nvCxnSpPr>
          <p:spPr>
            <a:xfrm rot="5400000" flipH="1" flipV="1">
              <a:off x="5398239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7" idx="7"/>
              <a:endCxn id="34" idx="4"/>
            </p:cNvCxnSpPr>
            <p:nvPr/>
          </p:nvCxnSpPr>
          <p:spPr>
            <a:xfrm rot="5400000" flipH="1" flipV="1">
              <a:off x="5969739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4" idx="5"/>
              <a:endCxn id="36" idx="1"/>
            </p:cNvCxnSpPr>
            <p:nvPr/>
          </p:nvCxnSpPr>
          <p:spPr>
            <a:xfrm rot="16200000" flipH="1">
              <a:off x="6426939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7" idx="6"/>
              <a:endCxn id="36" idx="2"/>
            </p:cNvCxnSpPr>
            <p:nvPr/>
          </p:nvCxnSpPr>
          <p:spPr>
            <a:xfrm>
              <a:off x="6220657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6" idx="3"/>
              <a:endCxn id="35" idx="6"/>
            </p:cNvCxnSpPr>
            <p:nvPr/>
          </p:nvCxnSpPr>
          <p:spPr>
            <a:xfrm rot="5400000">
              <a:off x="6106357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696657" y="2971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(0.066)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84591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63657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92057" y="3914001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87982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1" name="Straight Arrow Connector 50"/>
            <p:cNvCxnSpPr>
              <a:stCxn id="34" idx="3"/>
              <a:endCxn id="37" idx="0"/>
            </p:cNvCxnSpPr>
            <p:nvPr/>
          </p:nvCxnSpPr>
          <p:spPr>
            <a:xfrm rot="5400000">
              <a:off x="5915857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838200" y="2450068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1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029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(2)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447800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895600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00200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657600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384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3" idx="6"/>
            <a:endCxn id="5" idx="2"/>
          </p:cNvCxnSpPr>
          <p:nvPr/>
        </p:nvCxnSpPr>
        <p:spPr>
          <a:xfrm flipV="1">
            <a:off x="1600200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1"/>
            <a:endCxn id="3" idx="5"/>
          </p:cNvCxnSpPr>
          <p:nvPr/>
        </p:nvCxnSpPr>
        <p:spPr>
          <a:xfrm rot="16200000" flipV="1">
            <a:off x="1768382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4"/>
            <a:endCxn id="6" idx="0"/>
          </p:cNvCxnSpPr>
          <p:nvPr/>
        </p:nvCxnSpPr>
        <p:spPr>
          <a:xfrm rot="16200000" flipH="1">
            <a:off x="990600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7"/>
            <a:endCxn id="8" idx="3"/>
          </p:cNvCxnSpPr>
          <p:nvPr/>
        </p:nvCxnSpPr>
        <p:spPr>
          <a:xfrm rot="5400000" flipH="1" flipV="1">
            <a:off x="1768382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7"/>
            <a:endCxn id="5" idx="4"/>
          </p:cNvCxnSpPr>
          <p:nvPr/>
        </p:nvCxnSpPr>
        <p:spPr>
          <a:xfrm rot="5400000" flipH="1" flipV="1">
            <a:off x="2339882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1"/>
          </p:cNvCxnSpPr>
          <p:nvPr/>
        </p:nvCxnSpPr>
        <p:spPr>
          <a:xfrm rot="16200000" flipH="1">
            <a:off x="2797082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7" idx="2"/>
          </p:cNvCxnSpPr>
          <p:nvPr/>
        </p:nvCxnSpPr>
        <p:spPr>
          <a:xfrm>
            <a:off x="2590800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6" idx="6"/>
          </p:cNvCxnSpPr>
          <p:nvPr/>
        </p:nvCxnSpPr>
        <p:spPr>
          <a:xfrm rot="5400000">
            <a:off x="2476500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6800" y="2895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(0.066)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4734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3800" y="39624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2200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8125" y="2514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2600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2873" y="3276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7168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0.3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6600" y="41426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0.166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5" idx="3"/>
            <a:endCxn id="8" idx="0"/>
          </p:cNvCxnSpPr>
          <p:nvPr/>
        </p:nvCxnSpPr>
        <p:spPr>
          <a:xfrm rot="5400000">
            <a:off x="2286000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8273" y="2895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768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1200" y="36092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39273" y="3657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6873" y="35052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686925" y="2514600"/>
            <a:ext cx="3532943" cy="2362200"/>
            <a:chOff x="4686925" y="2590800"/>
            <a:chExt cx="3532943" cy="2362200"/>
          </a:xfrm>
        </p:grpSpPr>
        <p:sp>
          <p:nvSpPr>
            <p:cNvPr id="32" name="Oval 31"/>
            <p:cNvSpPr/>
            <p:nvPr/>
          </p:nvSpPr>
          <p:spPr>
            <a:xfrm>
              <a:off x="5067925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15725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220325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277725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058525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32" idx="6"/>
              <a:endCxn id="33" idx="2"/>
            </p:cNvCxnSpPr>
            <p:nvPr/>
          </p:nvCxnSpPr>
          <p:spPr>
            <a:xfrm flipV="1">
              <a:off x="5220325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6" idx="1"/>
              <a:endCxn id="32" idx="5"/>
            </p:cNvCxnSpPr>
            <p:nvPr/>
          </p:nvCxnSpPr>
          <p:spPr>
            <a:xfrm rot="16200000" flipV="1">
              <a:off x="5388507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2" idx="4"/>
              <a:endCxn id="34" idx="0"/>
            </p:cNvCxnSpPr>
            <p:nvPr/>
          </p:nvCxnSpPr>
          <p:spPr>
            <a:xfrm rot="16200000" flipH="1">
              <a:off x="4610725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7"/>
              <a:endCxn id="36" idx="3"/>
            </p:cNvCxnSpPr>
            <p:nvPr/>
          </p:nvCxnSpPr>
          <p:spPr>
            <a:xfrm rot="5400000" flipH="1" flipV="1">
              <a:off x="5388507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7"/>
              <a:endCxn id="33" idx="4"/>
            </p:cNvCxnSpPr>
            <p:nvPr/>
          </p:nvCxnSpPr>
          <p:spPr>
            <a:xfrm rot="5400000" flipH="1" flipV="1">
              <a:off x="5960007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3" idx="5"/>
              <a:endCxn id="35" idx="1"/>
            </p:cNvCxnSpPr>
            <p:nvPr/>
          </p:nvCxnSpPr>
          <p:spPr>
            <a:xfrm rot="16200000" flipH="1">
              <a:off x="6417207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6" idx="6"/>
              <a:endCxn id="35" idx="2"/>
            </p:cNvCxnSpPr>
            <p:nvPr/>
          </p:nvCxnSpPr>
          <p:spPr>
            <a:xfrm>
              <a:off x="6210925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5" idx="3"/>
              <a:endCxn id="34" idx="6"/>
            </p:cNvCxnSpPr>
            <p:nvPr/>
          </p:nvCxnSpPr>
          <p:spPr>
            <a:xfrm rot="5400000">
              <a:off x="6096625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6925" y="2971800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74859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(0.2)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53925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82325" y="3914001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78250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(0.133)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0" name="Straight Arrow Connector 49"/>
            <p:cNvCxnSpPr>
              <a:stCxn id="33" idx="3"/>
              <a:endCxn id="36" idx="0"/>
            </p:cNvCxnSpPr>
            <p:nvPr/>
          </p:nvCxnSpPr>
          <p:spPr>
            <a:xfrm rot="5400000">
              <a:off x="5906125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838200" y="2438400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2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853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in MapReduce</a:t>
            </a:r>
            <a:endParaRPr lang="en-US" dirty="0"/>
          </a:p>
        </p:txBody>
      </p:sp>
      <p:graphicFrame>
        <p:nvGraphicFramePr>
          <p:cNvPr id="297" name="Table 296"/>
          <p:cNvGraphicFramePr>
            <a:graphicFrameLocks noGrp="1"/>
          </p:cNvGraphicFramePr>
          <p:nvPr/>
        </p:nvGraphicFramePr>
        <p:xfrm>
          <a:off x="67818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8" name="Table 297"/>
          <p:cNvGraphicFramePr>
            <a:graphicFrameLocks noGrp="1"/>
          </p:cNvGraphicFramePr>
          <p:nvPr/>
        </p:nvGraphicFramePr>
        <p:xfrm>
          <a:off x="19050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9" name="Table 298"/>
          <p:cNvGraphicFramePr>
            <a:graphicFrameLocks noGrp="1"/>
          </p:cNvGraphicFramePr>
          <p:nvPr/>
        </p:nvGraphicFramePr>
        <p:xfrm>
          <a:off x="31242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0" name="Table 299"/>
          <p:cNvGraphicFramePr>
            <a:graphicFrameLocks noGrp="1"/>
          </p:cNvGraphicFramePr>
          <p:nvPr/>
        </p:nvGraphicFramePr>
        <p:xfrm>
          <a:off x="43434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1" name="Table 300"/>
          <p:cNvGraphicFramePr>
            <a:graphicFrameLocks noGrp="1"/>
          </p:cNvGraphicFramePr>
          <p:nvPr/>
        </p:nvGraphicFramePr>
        <p:xfrm>
          <a:off x="55626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2" name="Rectangle 301"/>
          <p:cNvSpPr/>
          <p:nvPr/>
        </p:nvSpPr>
        <p:spPr>
          <a:xfrm>
            <a:off x="19050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18288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24384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05" name="Straight Arrow Connector 304"/>
          <p:cNvCxnSpPr>
            <a:endCxn id="304" idx="0"/>
          </p:cNvCxnSpPr>
          <p:nvPr/>
        </p:nvCxnSpPr>
        <p:spPr>
          <a:xfrm rot="16200000" flipH="1">
            <a:off x="2400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endCxn id="303" idx="0"/>
          </p:cNvCxnSpPr>
          <p:nvPr/>
        </p:nvCxnSpPr>
        <p:spPr>
          <a:xfrm rot="5400000">
            <a:off x="2019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31242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0480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36576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0" name="Straight Arrow Connector 309"/>
          <p:cNvCxnSpPr>
            <a:endCxn id="309" idx="0"/>
          </p:cNvCxnSpPr>
          <p:nvPr/>
        </p:nvCxnSpPr>
        <p:spPr>
          <a:xfrm rot="16200000" flipH="1">
            <a:off x="361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308" idx="0"/>
          </p:cNvCxnSpPr>
          <p:nvPr/>
        </p:nvCxnSpPr>
        <p:spPr>
          <a:xfrm rot="5400000">
            <a:off x="3238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67818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 rot="16200000" flipH="1">
            <a:off x="742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67437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66294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70866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5438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8" name="Straight Arrow Connector 317"/>
          <p:cNvCxnSpPr>
            <a:stCxn id="312" idx="2"/>
            <a:endCxn id="316" idx="0"/>
          </p:cNvCxnSpPr>
          <p:nvPr/>
        </p:nvCxnSpPr>
        <p:spPr>
          <a:xfrm rot="5400000">
            <a:off x="70866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Rectangle 318"/>
          <p:cNvSpPr/>
          <p:nvPr/>
        </p:nvSpPr>
        <p:spPr>
          <a:xfrm>
            <a:off x="43434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3434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1" name="Straight Arrow Connector 320"/>
          <p:cNvCxnSpPr>
            <a:stCxn id="319" idx="2"/>
            <a:endCxn id="320" idx="0"/>
          </p:cNvCxnSpPr>
          <p:nvPr/>
        </p:nvCxnSpPr>
        <p:spPr>
          <a:xfrm rot="5400000">
            <a:off x="46482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55626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5626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4" name="Straight Arrow Connector 323"/>
          <p:cNvCxnSpPr>
            <a:stCxn id="322" idx="2"/>
            <a:endCxn id="323" idx="0"/>
          </p:cNvCxnSpPr>
          <p:nvPr/>
        </p:nvCxnSpPr>
        <p:spPr>
          <a:xfrm rot="5400000">
            <a:off x="58674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22860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47244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505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6553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6002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28956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1148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53340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71628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1600200" y="46355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23622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35814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006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66294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9" name="Straight Arrow Connector 338"/>
          <p:cNvCxnSpPr>
            <a:stCxn id="329" idx="2"/>
            <a:endCxn id="334" idx="0"/>
          </p:cNvCxnSpPr>
          <p:nvPr/>
        </p:nvCxnSpPr>
        <p:spPr>
          <a:xfrm rot="5400000">
            <a:off x="1581150" y="4464050"/>
            <a:ext cx="342900" cy="1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2"/>
          </p:cNvCxnSpPr>
          <p:nvPr/>
        </p:nvCxnSpPr>
        <p:spPr>
          <a:xfrm rot="16200000" flipH="1">
            <a:off x="23812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30" idx="2"/>
          </p:cNvCxnSpPr>
          <p:nvPr/>
        </p:nvCxnSpPr>
        <p:spPr>
          <a:xfrm rot="5400000">
            <a:off x="28003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7" idx="2"/>
          </p:cNvCxnSpPr>
          <p:nvPr/>
        </p:nvCxnSpPr>
        <p:spPr>
          <a:xfrm rot="16200000" flipH="1">
            <a:off x="360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31" idx="2"/>
          </p:cNvCxnSpPr>
          <p:nvPr/>
        </p:nvCxnSpPr>
        <p:spPr>
          <a:xfrm rot="5400000">
            <a:off x="40195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6" idx="2"/>
          </p:cNvCxnSpPr>
          <p:nvPr/>
        </p:nvCxnSpPr>
        <p:spPr>
          <a:xfrm rot="16200000" flipH="1">
            <a:off x="49339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32" idx="2"/>
          </p:cNvCxnSpPr>
          <p:nvPr/>
        </p:nvCxnSpPr>
        <p:spPr>
          <a:xfrm rot="5400000">
            <a:off x="55816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8" idx="2"/>
          </p:cNvCxnSpPr>
          <p:nvPr/>
        </p:nvCxnSpPr>
        <p:spPr>
          <a:xfrm rot="16200000" flipH="1">
            <a:off x="67627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33" idx="2"/>
          </p:cNvCxnSpPr>
          <p:nvPr/>
        </p:nvCxnSpPr>
        <p:spPr>
          <a:xfrm rot="5400000">
            <a:off x="741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8" name="Table 347"/>
          <p:cNvGraphicFramePr>
            <a:graphicFrameLocks noGrp="1"/>
          </p:cNvGraphicFramePr>
          <p:nvPr/>
        </p:nvGraphicFramePr>
        <p:xfrm>
          <a:off x="6553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9" name="Table 348"/>
          <p:cNvGraphicFramePr>
            <a:graphicFrameLocks noGrp="1"/>
          </p:cNvGraphicFramePr>
          <p:nvPr/>
        </p:nvGraphicFramePr>
        <p:xfrm>
          <a:off x="1524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0" name="Table 349"/>
          <p:cNvGraphicFramePr>
            <a:graphicFrameLocks noGrp="1"/>
          </p:cNvGraphicFramePr>
          <p:nvPr/>
        </p:nvGraphicFramePr>
        <p:xfrm>
          <a:off x="2286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1" name="Table 350"/>
          <p:cNvGraphicFramePr>
            <a:graphicFrameLocks noGrp="1"/>
          </p:cNvGraphicFramePr>
          <p:nvPr/>
        </p:nvGraphicFramePr>
        <p:xfrm>
          <a:off x="3505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2" name="Table 351"/>
          <p:cNvGraphicFramePr>
            <a:graphicFrameLocks noGrp="1"/>
          </p:cNvGraphicFramePr>
          <p:nvPr/>
        </p:nvGraphicFramePr>
        <p:xfrm>
          <a:off x="47244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3" name="TextBox 352"/>
          <p:cNvSpPr txBox="1"/>
          <p:nvPr/>
        </p:nvSpPr>
        <p:spPr>
          <a:xfrm>
            <a:off x="880392" y="27305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551777" y="4330700"/>
            <a:ext cx="923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49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08" grpId="0" animBg="1"/>
      <p:bldP spid="309" grpId="0" animBg="1"/>
      <p:bldP spid="315" grpId="0" animBg="1"/>
      <p:bldP spid="316" grpId="0" animBg="1"/>
      <p:bldP spid="317" grpId="0" animBg="1"/>
      <p:bldP spid="320" grpId="0" animBg="1"/>
      <p:bldP spid="323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Pseudo-Code</a:t>
            </a:r>
            <a:endParaRPr lang="en-US" dirty="0"/>
          </a:p>
        </p:txBody>
      </p:sp>
      <p:pic>
        <p:nvPicPr>
          <p:cNvPr id="5" name="Content Placeholder 4" descr="graphs-p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52525" y="1733550"/>
            <a:ext cx="6915150" cy="3771900"/>
          </a:xfrm>
        </p:spPr>
      </p:pic>
    </p:spTree>
    <p:extLst>
      <p:ext uri="{BB962C8B-B14F-4D97-AF65-F5344CB8AC3E}">
        <p14:creationId xmlns:p14="http://schemas.microsoft.com/office/powerpoint/2010/main" val="478405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additional complexities</a:t>
            </a:r>
          </a:p>
          <a:p>
            <a:pPr lvl="1"/>
            <a:r>
              <a:rPr lang="en-US" dirty="0" smtClean="0"/>
              <a:t>What is the proper treatment of dangling nodes?</a:t>
            </a:r>
          </a:p>
          <a:p>
            <a:pPr lvl="1"/>
            <a:r>
              <a:rPr lang="en-US" dirty="0" smtClean="0"/>
              <a:t>How do we factor in the random jump factor?</a:t>
            </a:r>
          </a:p>
          <a:p>
            <a:r>
              <a:rPr lang="en-US" dirty="0" smtClean="0"/>
              <a:t>Solution: </a:t>
            </a:r>
          </a:p>
          <a:p>
            <a:pPr lvl="1"/>
            <a:r>
              <a:rPr lang="en-US" dirty="0" smtClean="0"/>
              <a:t>Second pass to redistribute “missing </a:t>
            </a:r>
            <a:r>
              <a:rPr lang="en-US" dirty="0" err="1" smtClean="0"/>
              <a:t>PageRank</a:t>
            </a:r>
            <a:r>
              <a:rPr lang="en-US" dirty="0" smtClean="0"/>
              <a:t> mass” and account for random jumps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 is PageRank value from before, </a:t>
            </a:r>
            <a:r>
              <a:rPr lang="en-US" i="1" dirty="0" smtClean="0"/>
              <a:t>p</a:t>
            </a:r>
            <a:r>
              <a:rPr lang="en-US" dirty="0" smtClean="0"/>
              <a:t>' </a:t>
            </a:r>
            <a:r>
              <a:rPr lang="en-US" dirty="0" smtClean="0"/>
              <a:t>is updated PageRank value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 smtClean="0"/>
              <a:t>is the number of nodes in the graph</a:t>
            </a:r>
          </a:p>
          <a:p>
            <a:pPr lvl="1"/>
            <a:r>
              <a:rPr lang="en-US" i="1" dirty="0" smtClean="0"/>
              <a:t>m</a:t>
            </a:r>
            <a:r>
              <a:rPr lang="en-US" dirty="0" smtClean="0"/>
              <a:t> is the missing PageRank </a:t>
            </a:r>
            <a:r>
              <a:rPr lang="en-US" dirty="0" smtClean="0"/>
              <a:t>mass</a:t>
            </a:r>
          </a:p>
          <a:p>
            <a:r>
              <a:rPr lang="en-US" dirty="0" smtClean="0"/>
              <a:t>Additional optimization: make it a single pass!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733800"/>
            <a:ext cx="3520440" cy="60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8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convergence criteria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values don’t change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rankings don’t change</a:t>
            </a:r>
          </a:p>
          <a:p>
            <a:pPr lvl="1"/>
            <a:r>
              <a:rPr lang="en-US" dirty="0" smtClean="0"/>
              <a:t>Fixed number of iterations</a:t>
            </a:r>
          </a:p>
          <a:p>
            <a:r>
              <a:rPr lang="en-US" dirty="0" smtClean="0"/>
              <a:t>Convergence for web graphs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Not a straightforward question</a:t>
            </a:r>
          </a:p>
          <a:p>
            <a:r>
              <a:rPr lang="en-US" dirty="0" smtClean="0"/>
              <a:t>Watch out for link spam:</a:t>
            </a:r>
          </a:p>
          <a:p>
            <a:pPr lvl="1"/>
            <a:r>
              <a:rPr lang="en-US" dirty="0" smtClean="0"/>
              <a:t>Link farms</a:t>
            </a:r>
          </a:p>
          <a:p>
            <a:pPr lvl="1"/>
            <a:r>
              <a:rPr lang="en-US" dirty="0" smtClean="0"/>
              <a:t>Spider traps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9391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Variations of PageRank</a:t>
            </a:r>
          </a:p>
          <a:p>
            <a:pPr lvl="1"/>
            <a:r>
              <a:rPr lang="en-US" dirty="0" smtClean="0"/>
              <a:t>Weighted edges</a:t>
            </a:r>
          </a:p>
          <a:p>
            <a:pPr lvl="1"/>
            <a:r>
              <a:rPr lang="en-US" dirty="0" smtClean="0"/>
              <a:t>Personalized PageRank</a:t>
            </a:r>
            <a:endParaRPr lang="en-US" dirty="0" smtClean="0"/>
          </a:p>
          <a:p>
            <a:r>
              <a:rPr lang="en-US" dirty="0" smtClean="0"/>
              <a:t>Variants on graph random </a:t>
            </a:r>
            <a:r>
              <a:rPr lang="en-US" dirty="0" smtClean="0"/>
              <a:t>walks</a:t>
            </a:r>
          </a:p>
          <a:p>
            <a:pPr lvl="1"/>
            <a:r>
              <a:rPr lang="en-US" dirty="0" smtClean="0"/>
              <a:t>Hubs and authorities (HITS)</a:t>
            </a:r>
          </a:p>
          <a:p>
            <a:pPr lvl="1"/>
            <a:r>
              <a:rPr lang="en-US" dirty="0" smtClean="0"/>
              <a:t>SALSA</a:t>
            </a:r>
          </a:p>
        </p:txBody>
      </p:sp>
    </p:spTree>
    <p:extLst>
      <p:ext uri="{BB962C8B-B14F-4D97-AF65-F5344CB8AC3E}">
        <p14:creationId xmlns:p14="http://schemas.microsoft.com/office/powerpoint/2010/main" val="1340738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</a:t>
            </a:r>
            <a:r>
              <a:rPr lang="en-US" sz="1000" b="0" dirty="0"/>
              <a:t>(Kaliningrad)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17849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prior for web ranking</a:t>
            </a:r>
          </a:p>
          <a:p>
            <a:r>
              <a:rPr lang="en-US" dirty="0" smtClean="0"/>
              <a:t>Identification of “special nodes” in a network</a:t>
            </a:r>
          </a:p>
          <a:p>
            <a:r>
              <a:rPr lang="en-US" dirty="0" smtClean="0"/>
              <a:t>Link recommendation</a:t>
            </a:r>
          </a:p>
          <a:p>
            <a:r>
              <a:rPr lang="en-US" dirty="0" smtClean="0"/>
              <a:t>Additional feature in any machine learning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333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Classes of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Subgraph</a:t>
            </a:r>
            <a:r>
              <a:rPr lang="en-US" dirty="0" smtClean="0"/>
              <a:t> pattern matching</a:t>
            </a:r>
          </a:p>
          <a:p>
            <a:r>
              <a:rPr lang="en-US" dirty="0" smtClean="0"/>
              <a:t>Computing simple graph statistics</a:t>
            </a:r>
          </a:p>
          <a:p>
            <a:pPr lvl="1"/>
            <a:r>
              <a:rPr lang="en-US" dirty="0" smtClean="0"/>
              <a:t>Degree vertex distributions</a:t>
            </a:r>
          </a:p>
          <a:p>
            <a:r>
              <a:rPr lang="en-US" dirty="0" smtClean="0"/>
              <a:t>Computing more complex graph statistics</a:t>
            </a:r>
          </a:p>
          <a:p>
            <a:pPr lvl="1"/>
            <a:r>
              <a:rPr lang="en-US" dirty="0" smtClean="0"/>
              <a:t>Clustering coefficients</a:t>
            </a:r>
          </a:p>
          <a:p>
            <a:pPr lvl="1"/>
            <a:r>
              <a:rPr lang="en-US" dirty="0" smtClean="0"/>
              <a:t>Counting triangles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794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Issues </a:t>
            </a:r>
            <a:r>
              <a:rPr lang="en-US" dirty="0" smtClean="0"/>
              <a:t>for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vs. dense graphs</a:t>
            </a:r>
          </a:p>
          <a:p>
            <a:r>
              <a:rPr lang="en-US" dirty="0" smtClean="0"/>
              <a:t>Graph topologies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52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ceb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4324320625_cd0f67e35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96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http://www.flickr.com/photos/fusedforces/4324320625/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84011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854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dersonMil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31" y="1"/>
            <a:ext cx="9173631" cy="688022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Iterative Algorithms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</a:t>
            </a:r>
            <a:r>
              <a:rPr lang="en-US" sz="1000" b="0" dirty="0" smtClean="0">
                <a:solidFill>
                  <a:srgbClr val="FFFFFF"/>
                </a:solidFill>
              </a:rPr>
              <a:t>Water wheel)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818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 at iterative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programming models (later)</a:t>
            </a:r>
          </a:p>
          <a:p>
            <a:r>
              <a:rPr lang="en-US" dirty="0" smtClean="0"/>
              <a:t>Easy fixes (now)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56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combiners</a:t>
            </a:r>
          </a:p>
          <a:p>
            <a:pPr lvl="1"/>
            <a:r>
              <a:rPr lang="en-US" dirty="0" smtClean="0"/>
              <a:t>Perform local aggregation on map output</a:t>
            </a:r>
          </a:p>
          <a:p>
            <a:pPr lvl="1"/>
            <a:r>
              <a:rPr lang="en-US" dirty="0" smtClean="0"/>
              <a:t>Downside: intermediate data is still materialized</a:t>
            </a:r>
          </a:p>
          <a:p>
            <a:r>
              <a:rPr lang="en-US" dirty="0" smtClean="0"/>
              <a:t>Better: 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</a:p>
          <a:p>
            <a:pPr lvl="1"/>
            <a:r>
              <a:rPr lang="en-US" dirty="0" smtClean="0"/>
              <a:t>Preserve state across multiple map calls, aggregate messages in buffer, emit buffer contents at end</a:t>
            </a:r>
          </a:p>
          <a:p>
            <a:pPr lvl="1"/>
            <a:r>
              <a:rPr lang="en-US" dirty="0" smtClean="0"/>
              <a:t>Downside: requires memory management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4114800"/>
            <a:ext cx="2514600" cy="2514600"/>
          </a:xfrm>
          <a:prstGeom prst="roundRect">
            <a:avLst>
              <a:gd name="adj" fmla="val 830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828800" y="48768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setup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1828800" y="54102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828800" y="59436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cleanup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828800" y="4419600"/>
            <a:ext cx="2057400" cy="304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buffer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Up-Down Arrow 12"/>
          <p:cNvSpPr/>
          <p:nvPr/>
        </p:nvSpPr>
        <p:spPr bwMode="auto">
          <a:xfrm>
            <a:off x="3003884" y="4572000"/>
            <a:ext cx="425116" cy="11430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Bent-Up Arrow 14"/>
          <p:cNvSpPr/>
          <p:nvPr/>
        </p:nvSpPr>
        <p:spPr bwMode="auto">
          <a:xfrm rot="5400000">
            <a:off x="3048000" y="5029200"/>
            <a:ext cx="1828800" cy="914400"/>
          </a:xfrm>
          <a:prstGeom prst="bentUpArrow">
            <a:avLst>
              <a:gd name="adj1" fmla="val 20270"/>
              <a:gd name="adj2" fmla="val 25000"/>
              <a:gd name="adj3" fmla="val 24212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9600" y="5943600"/>
            <a:ext cx="3383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Emit all key-value pairs at once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16492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Default: hash partitioning</a:t>
            </a:r>
          </a:p>
          <a:p>
            <a:pPr lvl="1"/>
            <a:r>
              <a:rPr lang="en-US" dirty="0" smtClean="0"/>
              <a:t>Randomly assign nodes to partitions</a:t>
            </a:r>
          </a:p>
          <a:p>
            <a:r>
              <a:rPr lang="en-US" dirty="0" smtClean="0"/>
              <a:t>Observation: many graphs exhibit local structure</a:t>
            </a:r>
          </a:p>
          <a:p>
            <a:pPr lvl="1"/>
            <a:r>
              <a:rPr lang="en-US" dirty="0" smtClean="0"/>
              <a:t>E.g., communities in social networks</a:t>
            </a:r>
          </a:p>
          <a:p>
            <a:pPr lvl="1"/>
            <a:r>
              <a:rPr lang="en-US" dirty="0" smtClean="0"/>
              <a:t>Better partitioning creates more opportunities for local aggregation</a:t>
            </a:r>
          </a:p>
          <a:p>
            <a:r>
              <a:rPr lang="en-US" dirty="0" smtClean="0"/>
              <a:t>Unfortunately, partitioning is </a:t>
            </a:r>
            <a:r>
              <a:rPr lang="en-US" b="1" dirty="0" smtClean="0"/>
              <a:t>hard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Sometimes, chick-and-egg… </a:t>
            </a:r>
          </a:p>
          <a:p>
            <a:pPr lvl="1"/>
            <a:r>
              <a:rPr lang="en-US" dirty="0" smtClean="0"/>
              <a:t>But cheap heuristics sometimes available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webgraphs</a:t>
            </a:r>
            <a:r>
              <a:rPr lang="en-US" dirty="0" smtClean="0"/>
              <a:t>: range partition on domain-sorted URLs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9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implementation contains two </a:t>
            </a:r>
            <a:r>
              <a:rPr lang="en-US" dirty="0" err="1" smtClean="0"/>
              <a:t>dataflows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Messages (actual computations)</a:t>
            </a:r>
          </a:p>
          <a:p>
            <a:pPr lvl="1"/>
            <a:r>
              <a:rPr lang="en-US" dirty="0" smtClean="0"/>
              <a:t>Graph structure (“bookkeeping”)</a:t>
            </a:r>
          </a:p>
          <a:p>
            <a:r>
              <a:rPr lang="en-US" dirty="0" err="1" smtClean="0"/>
              <a:t>Schimmy</a:t>
            </a:r>
            <a:r>
              <a:rPr lang="en-US" dirty="0" smtClean="0"/>
              <a:t>: separate the two </a:t>
            </a:r>
            <a:r>
              <a:rPr lang="en-US" dirty="0" err="1" smtClean="0"/>
              <a:t>dataflows</a:t>
            </a:r>
            <a:r>
              <a:rPr lang="en-US" dirty="0" smtClean="0"/>
              <a:t>, shuffle only the messages</a:t>
            </a:r>
          </a:p>
          <a:p>
            <a:pPr lvl="1"/>
            <a:r>
              <a:rPr lang="en-US" dirty="0" smtClean="0"/>
              <a:t>Basic idea: merge join between graph structure and messages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3733800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3581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482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38100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57150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18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59436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4093" y="3733800"/>
            <a:ext cx="4903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consistently partitioned and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755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6" grpId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Some Graph Problems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Finding shortest paths</a:t>
            </a:r>
          </a:p>
          <a:p>
            <a:pPr lvl="1"/>
            <a:r>
              <a:rPr lang="en-GB" smtClean="0"/>
              <a:t>Routing Internet traffic and UPS trucks</a:t>
            </a:r>
          </a:p>
          <a:p>
            <a:r>
              <a:rPr lang="en-GB" smtClean="0"/>
              <a:t>Finding minimum spanning trees</a:t>
            </a:r>
          </a:p>
          <a:p>
            <a:pPr lvl="1"/>
            <a:r>
              <a:rPr lang="en-GB" smtClean="0"/>
              <a:t>Telco laying down fiber</a:t>
            </a:r>
          </a:p>
          <a:p>
            <a:r>
              <a:rPr lang="en-GB" smtClean="0"/>
              <a:t>Finding Max Flow</a:t>
            </a:r>
          </a:p>
          <a:p>
            <a:pPr lvl="1"/>
            <a:r>
              <a:rPr lang="en-GB" smtClean="0"/>
              <a:t>Airline scheduling</a:t>
            </a:r>
          </a:p>
          <a:p>
            <a:r>
              <a:rPr lang="en-GB" smtClean="0"/>
              <a:t>Identify “special” nodes and communities</a:t>
            </a:r>
          </a:p>
          <a:p>
            <a:pPr lvl="1"/>
            <a:r>
              <a:rPr lang="en-GB" smtClean="0"/>
              <a:t>Breaking up terrorist cells, spread of avian flu</a:t>
            </a:r>
          </a:p>
          <a:p>
            <a:r>
              <a:rPr lang="en-GB" smtClean="0"/>
              <a:t>Bipartite matching</a:t>
            </a:r>
          </a:p>
          <a:p>
            <a:pPr lvl="1"/>
            <a:r>
              <a:rPr lang="en-GB" smtClean="0"/>
              <a:t>Monster.com, Match.com</a:t>
            </a:r>
          </a:p>
          <a:p>
            <a:r>
              <a:rPr lang="en-GB" smtClean="0"/>
              <a:t>And of course... PageRank</a:t>
            </a:r>
          </a:p>
        </p:txBody>
      </p:sp>
    </p:spTree>
    <p:extLst>
      <p:ext uri="{BB962C8B-B14F-4D97-AF65-F5344CB8AC3E}">
        <p14:creationId xmlns:p14="http://schemas.microsoft.com/office/powerpoint/2010/main" val="36244479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3716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38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 </a:t>
            </a:r>
            <a:r>
              <a:rPr lang="en-US" dirty="0" err="1" smtClean="0"/>
              <a:t>Schimmy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= reduce side parallel merge join between graph structure and messages</a:t>
            </a:r>
          </a:p>
          <a:p>
            <a:pPr lvl="1"/>
            <a:r>
              <a:rPr lang="en-US" dirty="0" smtClean="0"/>
              <a:t>Consistent partitioning between input and intermediate data</a:t>
            </a:r>
          </a:p>
          <a:p>
            <a:pPr lvl="1"/>
            <a:r>
              <a:rPr lang="en-US" dirty="0" err="1" smtClean="0"/>
              <a:t>Mappers</a:t>
            </a:r>
            <a:r>
              <a:rPr lang="en-US" dirty="0" smtClean="0"/>
              <a:t> emit only messages (actual computation)</a:t>
            </a:r>
          </a:p>
          <a:p>
            <a:pPr lvl="1"/>
            <a:r>
              <a:rPr lang="en-US" dirty="0" smtClean="0"/>
              <a:t>Reducers read graph structure directly from HDFS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6002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581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482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38100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7150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818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5943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 bwMode="auto">
          <a:xfrm>
            <a:off x="58674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7338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15240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72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70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06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7775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85956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0200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0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5" grpId="0"/>
      <p:bldP spid="26" grpId="0"/>
      <p:bldP spid="2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setup:</a:t>
            </a:r>
          </a:p>
          <a:p>
            <a:pPr lvl="1"/>
            <a:r>
              <a:rPr lang="en-US" dirty="0" smtClean="0"/>
              <a:t>10 workers, each 2 cores (3.2 GHz Xeon), 4GB RAM, 367 GB disk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 0.20.0 on RHELS 5.3</a:t>
            </a:r>
          </a:p>
          <a:p>
            <a:r>
              <a:rPr lang="en-US" dirty="0" smtClean="0"/>
              <a:t>Dataset:</a:t>
            </a:r>
          </a:p>
          <a:p>
            <a:pPr lvl="1"/>
            <a:r>
              <a:rPr lang="en-US" dirty="0" smtClean="0"/>
              <a:t>First English segment of ClueWeb09 collection</a:t>
            </a:r>
          </a:p>
          <a:p>
            <a:pPr lvl="1"/>
            <a:r>
              <a:rPr lang="en-US" dirty="0" smtClean="0"/>
              <a:t>50.2m web pages (1.53 TB uncompressed, 247 GB compressed)</a:t>
            </a:r>
          </a:p>
          <a:p>
            <a:pPr lvl="1"/>
            <a:r>
              <a:rPr lang="en-US" dirty="0" smtClean="0"/>
              <a:t>Extracted </a:t>
            </a:r>
            <a:r>
              <a:rPr lang="en-US" dirty="0" err="1" smtClean="0"/>
              <a:t>webgraph</a:t>
            </a:r>
            <a:r>
              <a:rPr lang="en-US" dirty="0" smtClean="0"/>
              <a:t>: 1.4 billion links, 7.0 GB</a:t>
            </a:r>
          </a:p>
          <a:p>
            <a:pPr lvl="1"/>
            <a:r>
              <a:rPr lang="en-US" dirty="0" smtClean="0"/>
              <a:t>Dataset arranged in crawl order</a:t>
            </a:r>
          </a:p>
          <a:p>
            <a:r>
              <a:rPr lang="en-US" dirty="0" smtClean="0"/>
              <a:t>Setup:</a:t>
            </a:r>
          </a:p>
          <a:p>
            <a:pPr lvl="1"/>
            <a:r>
              <a:rPr lang="en-US" dirty="0" smtClean="0"/>
              <a:t>Measured per-iteration running time (5 iterations)</a:t>
            </a:r>
          </a:p>
          <a:p>
            <a:pPr lvl="1"/>
            <a:r>
              <a:rPr lang="en-US" dirty="0" smtClean="0"/>
              <a:t>100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39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6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“Best Practices”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5376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0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286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4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22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68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76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2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49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 at iterative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programming models (later)</a:t>
            </a:r>
          </a:p>
          <a:p>
            <a:r>
              <a:rPr lang="en-US" dirty="0" smtClean="0"/>
              <a:t>Easy fixes (now)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0" y="6096000"/>
            <a:ext cx="43456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Later, the “hammer” argument…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00641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problems and representations</a:t>
            </a:r>
          </a:p>
          <a:p>
            <a:r>
              <a:rPr lang="en-US" dirty="0" smtClean="0"/>
              <a:t>Parallel breadth-first search</a:t>
            </a:r>
          </a:p>
          <a:p>
            <a:r>
              <a:rPr lang="en-US" dirty="0" smtClean="0"/>
              <a:t>PageRank</a:t>
            </a:r>
          </a:p>
          <a:p>
            <a:r>
              <a:rPr lang="en-US" dirty="0" smtClean="0"/>
              <a:t>Beyond PageRank and other graph algorithms</a:t>
            </a:r>
          </a:p>
          <a:p>
            <a:r>
              <a:rPr lang="en-US" dirty="0" smtClean="0"/>
              <a:t>Optimizing graph algorithms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36681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large class of graph </a:t>
            </a:r>
            <a:r>
              <a:rPr lang="en-GB" dirty="0" smtClean="0"/>
              <a:t>algorithms </a:t>
            </a:r>
            <a:r>
              <a:rPr lang="en-GB" dirty="0" smtClean="0"/>
              <a:t>involve</a:t>
            </a:r>
            <a:r>
              <a:rPr lang="en-GB" dirty="0" smtClean="0"/>
              <a:t>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Key questions:</a:t>
            </a:r>
          </a:p>
          <a:p>
            <a:pPr lvl="1"/>
            <a:r>
              <a:rPr lang="en-GB" dirty="0" smtClean="0"/>
              <a:t>How do you represent graph data in MapReduce?</a:t>
            </a:r>
          </a:p>
          <a:p>
            <a:pPr lvl="1"/>
            <a:r>
              <a:rPr lang="en-GB" dirty="0" smtClean="0"/>
              <a:t>How do you traverse a graph in MapReduce?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828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Representing Graphs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 = (V, E)</a:t>
            </a:r>
          </a:p>
          <a:p>
            <a:r>
              <a:rPr lang="en-US" dirty="0" smtClean="0"/>
              <a:t>Two common representations</a:t>
            </a:r>
          </a:p>
          <a:p>
            <a:pPr lvl="1"/>
            <a:r>
              <a:rPr lang="en-US" dirty="0" smtClean="0"/>
              <a:t>Adjacency matrix</a:t>
            </a:r>
          </a:p>
          <a:p>
            <a:pPr lvl="1"/>
            <a:r>
              <a:rPr lang="en-US" dirty="0" smtClean="0"/>
              <a:t>Adjacency list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0548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Adjacency Matrices</a:t>
            </a: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GB" dirty="0" smtClean="0"/>
              <a:t>Represent a graph as an </a:t>
            </a:r>
            <a:r>
              <a:rPr lang="en-GB" i="1" dirty="0" smtClean="0"/>
              <a:t>n</a:t>
            </a:r>
            <a:r>
              <a:rPr lang="en-GB" dirty="0" smtClean="0"/>
              <a:t> x </a:t>
            </a:r>
            <a:r>
              <a:rPr lang="en-GB" i="1" dirty="0" smtClean="0"/>
              <a:t>n</a:t>
            </a:r>
            <a:r>
              <a:rPr lang="en-GB" dirty="0" smtClean="0"/>
              <a:t> square matrix </a:t>
            </a:r>
            <a:r>
              <a:rPr lang="en-GB" i="1" dirty="0" smtClean="0"/>
              <a:t>M</a:t>
            </a:r>
          </a:p>
          <a:p>
            <a:pPr lvl="1"/>
            <a:r>
              <a:rPr lang="en-GB" i="1" dirty="0" smtClean="0"/>
              <a:t>n</a:t>
            </a:r>
            <a:r>
              <a:rPr lang="en-GB" dirty="0" smtClean="0"/>
              <a:t> = |V|</a:t>
            </a:r>
          </a:p>
          <a:p>
            <a:pPr lvl="1"/>
            <a:r>
              <a:rPr lang="en-GB" i="1" dirty="0" err="1" smtClean="0"/>
              <a:t>M</a:t>
            </a:r>
            <a:r>
              <a:rPr lang="en-GB" i="1" baseline="-25000" dirty="0" err="1" smtClean="0"/>
              <a:t>ij</a:t>
            </a:r>
            <a:r>
              <a:rPr lang="en-GB" dirty="0" smtClean="0"/>
              <a:t> = 1 means a link from node </a:t>
            </a:r>
            <a:r>
              <a:rPr lang="en-GB" i="1" dirty="0" err="1" smtClean="0"/>
              <a:t>i</a:t>
            </a:r>
            <a:r>
              <a:rPr lang="en-GB" dirty="0" smtClean="0"/>
              <a:t> to </a:t>
            </a:r>
            <a:r>
              <a:rPr lang="en-GB" i="1" dirty="0" smtClean="0"/>
              <a:t>j</a:t>
            </a:r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57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47713</TotalTime>
  <Words>2519</Words>
  <Application>Microsoft Macintosh PowerPoint</Application>
  <PresentationFormat>On-screen Show (4:3)</PresentationFormat>
  <Paragraphs>680</Paragraphs>
  <Slides>69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Default Design</vt:lpstr>
      <vt:lpstr>Microsoft Excel Sheet</vt:lpstr>
      <vt:lpstr>PowerPoint Presentation</vt:lpstr>
      <vt:lpstr>Today’s Agenda</vt:lpstr>
      <vt:lpstr>What’s a graph?</vt:lpstr>
      <vt:lpstr>PowerPoint Presentation</vt:lpstr>
      <vt:lpstr>PowerPoint Presentation</vt:lpstr>
      <vt:lpstr>Some Graph Problems</vt:lpstr>
      <vt:lpstr>Graphs and MapReduce</vt:lpstr>
      <vt:lpstr>Representing Graphs</vt:lpstr>
      <vt:lpstr>Adjacency Matrices</vt:lpstr>
      <vt:lpstr>Adjacency Matrices: Critique</vt:lpstr>
      <vt:lpstr>Adjacency Lists</vt:lpstr>
      <vt:lpstr>Adjacency Lists: Critique</vt:lpstr>
      <vt:lpstr>Single-Source Shortest Path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Single-Source Shortest Path</vt:lpstr>
      <vt:lpstr>Finding the Shortest Path</vt:lpstr>
      <vt:lpstr>PowerPoint Presentation</vt:lpstr>
      <vt:lpstr>Visualizing Parallel BFS</vt:lpstr>
      <vt:lpstr>From Intuition to Algorithm</vt:lpstr>
      <vt:lpstr>Multiple Iterations Needed</vt:lpstr>
      <vt:lpstr>BFS Pseudo-Code</vt:lpstr>
      <vt:lpstr>Stopping Criterion</vt:lpstr>
      <vt:lpstr>Comparison to Dijkstra</vt:lpstr>
      <vt:lpstr>Single Source: Weighted Edges</vt:lpstr>
      <vt:lpstr>Stopping Criterion</vt:lpstr>
      <vt:lpstr>Additional Complexities</vt:lpstr>
      <vt:lpstr>Stopping Criterion</vt:lpstr>
      <vt:lpstr>Application: Social Search</vt:lpstr>
      <vt:lpstr>Social Search</vt:lpstr>
      <vt:lpstr>All-Pairs?</vt:lpstr>
      <vt:lpstr>Landmark Approach (aka sketches)</vt:lpstr>
      <vt:lpstr>PowerPoint Presentation</vt:lpstr>
      <vt:lpstr>Graphs and MapReduce</vt:lpstr>
      <vt:lpstr>Random Walks Over the Web</vt:lpstr>
      <vt:lpstr>PageRank: Defined</vt:lpstr>
      <vt:lpstr>Computing PageRank</vt:lpstr>
      <vt:lpstr>Simplified PageRank</vt:lpstr>
      <vt:lpstr>Sample PageRank Iteration (1)</vt:lpstr>
      <vt:lpstr>Sample PageRank Iteration (2)</vt:lpstr>
      <vt:lpstr>PageRank in MapReduce</vt:lpstr>
      <vt:lpstr>PageRank Pseudo-Code</vt:lpstr>
      <vt:lpstr>Complete PageRank</vt:lpstr>
      <vt:lpstr>PageRank Convergence</vt:lpstr>
      <vt:lpstr>Beyond PageRank</vt:lpstr>
      <vt:lpstr>Applications</vt:lpstr>
      <vt:lpstr>Other Classes of Graph Algorithms</vt:lpstr>
      <vt:lpstr>General Issues for Graph Algorithms</vt:lpstr>
      <vt:lpstr>PowerPoint Presentation</vt:lpstr>
      <vt:lpstr>MapReduce Sucks</vt:lpstr>
      <vt:lpstr>Iterative Algorithms</vt:lpstr>
      <vt:lpstr>MapReduce sucks at iterative algorithms</vt:lpstr>
      <vt:lpstr>In-Mapper Combining</vt:lpstr>
      <vt:lpstr>Better Partitioning</vt:lpstr>
      <vt:lpstr>Schimmy Design Pattern</vt:lpstr>
      <vt:lpstr>Do the Schimmy!</vt:lpstr>
      <vt:lpstr>Experiments</vt:lpstr>
      <vt:lpstr>Results</vt:lpstr>
      <vt:lpstr>Results</vt:lpstr>
      <vt:lpstr>Results</vt:lpstr>
      <vt:lpstr>Results</vt:lpstr>
      <vt:lpstr>Results</vt:lpstr>
      <vt:lpstr>MapReduce sucks at iterative algorithms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8545</cp:revision>
  <dcterms:created xsi:type="dcterms:W3CDTF">2012-08-31T06:36:49Z</dcterms:created>
  <dcterms:modified xsi:type="dcterms:W3CDTF">2013-02-21T00:12:38Z</dcterms:modified>
</cp:coreProperties>
</file>